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charts/chart1.xml" ContentType="application/vnd.openxmlformats-officedocument.drawingml.chart+xml"/>
  <Override PartName="/ppt/charts/chart2.xml" ContentType="application/vnd.openxmlformats-officedocument.drawingml.chart+xml"/>
  <Override PartName="/ppt/charts/chart3.xml" ContentType="application/vnd.openxmlformats-officedocument.drawingml.chart+xml"/>
  <Override PartName="/ppt/notesSlides/notesSlide2.xml" ContentType="application/vnd.openxmlformats-officedocument.presentationml.notesSlide+xml"/>
  <Override PartName="/ppt/charts/chart4.xml" ContentType="application/vnd.openxmlformats-officedocument.drawingml.chart+xml"/>
  <Override PartName="/ppt/charts/chart5.xml" ContentType="application/vnd.openxmlformats-officedocument.drawingml.chart+xml"/>
  <Override PartName="/ppt/charts/chart6.xml" ContentType="application/vnd.openxmlformats-officedocument.drawingml.chart+xml"/>
  <Override PartName="/ppt/notesSlides/notesSlide3.xml" ContentType="application/vnd.openxmlformats-officedocument.presentationml.notesSlide+xml"/>
  <Override PartName="/ppt/charts/chart7.xml" ContentType="application/vnd.openxmlformats-officedocument.drawingml.chart+xml"/>
  <Override PartName="/ppt/charts/chart8.xml" ContentType="application/vnd.openxmlformats-officedocument.drawingml.chart+xml"/>
  <Override PartName="/ppt/notesSlides/notesSlide4.xml" ContentType="application/vnd.openxmlformats-officedocument.presentationml.notesSlide+xml"/>
  <Override PartName="/ppt/charts/chart9.xml" ContentType="application/vnd.openxmlformats-officedocument.drawingml.chart+xml"/>
  <Override PartName="/ppt/charts/chart10.xml" ContentType="application/vnd.openxmlformats-officedocument.drawingml.chart+xml"/>
  <Override PartName="/ppt/drawings/drawing1.xml" ContentType="application/vnd.openxmlformats-officedocument.drawingml.chartshapes+xml"/>
  <Override PartName="/ppt/notesSlides/notesSlide5.xml" ContentType="application/vnd.openxmlformats-officedocument.presentationml.notesSlide+xml"/>
  <Override PartName="/ppt/charts/chart11.xml" ContentType="application/vnd.openxmlformats-officedocument.drawingml.chart+xml"/>
  <Override PartName="/ppt/drawings/drawing2.xml" ContentType="application/vnd.openxmlformats-officedocument.drawingml.chartshapes+xml"/>
  <Override PartName="/ppt/notesSlides/notesSlide6.xml" ContentType="application/vnd.openxmlformats-officedocument.presentationml.notesSlide+xml"/>
  <Override PartName="/ppt/notesSlides/notesSlide7.xml" ContentType="application/vnd.openxmlformats-officedocument.presentationml.notesSlide+xml"/>
  <Override PartName="/ppt/charts/chart12.xml" ContentType="application/vnd.openxmlformats-officedocument.drawingml.chart+xml"/>
  <Override PartName="/ppt/notesSlides/notesSlide8.xml" ContentType="application/vnd.openxmlformats-officedocument.presentationml.notesSlide+xml"/>
  <Override PartName="/ppt/charts/chart13.xml" ContentType="application/vnd.openxmlformats-officedocument.drawingml.chart+xml"/>
  <Override PartName="/ppt/notesSlides/notesSlide9.xml" ContentType="application/vnd.openxmlformats-officedocument.presentationml.notesSlide+xml"/>
  <Override PartName="/ppt/charts/chart14.xml" ContentType="application/vnd.openxmlformats-officedocument.drawingml.chart+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rts/chart15.xml" ContentType="application/vnd.openxmlformats-officedocument.drawingml.chart+xml"/>
  <Override PartName="/ppt/notesSlides/notesSlide12.xml" ContentType="application/vnd.openxmlformats-officedocument.presentationml.notesSlide+xml"/>
  <Override PartName="/ppt/theme/themeOverride1.xml" ContentType="application/vnd.openxmlformats-officedocument.themeOverride+xml"/>
  <Override PartName="/ppt/notesSlides/notesSlide13.xml" ContentType="application/vnd.openxmlformats-officedocument.presentationml.notesSlide+xml"/>
  <Override PartName="/ppt/charts/chart16.xml" ContentType="application/vnd.openxmlformats-officedocument.drawingml.chart+xml"/>
  <Override PartName="/ppt/notesSlides/notesSlide14.xml" ContentType="application/vnd.openxmlformats-officedocument.presentationml.notesSlide+xml"/>
  <Override PartName="/ppt/charts/chart17.xml" ContentType="application/vnd.openxmlformats-officedocument.drawingml.chart+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charts/chart18.xml" ContentType="application/vnd.openxmlformats-officedocument.drawingml.chart+xml"/>
  <Override PartName="/ppt/drawings/drawing3.xml" ContentType="application/vnd.openxmlformats-officedocument.drawingml.chartshapes+xml"/>
  <Override PartName="/ppt/notesSlides/notesSlide17.xml" ContentType="application/vnd.openxmlformats-officedocument.presentationml.notesSlide+xml"/>
  <Override PartName="/ppt/charts/chart19.xml" ContentType="application/vnd.openxmlformats-officedocument.drawingml.chart+xml"/>
  <Override PartName="/ppt/drawings/drawing4.xml" ContentType="application/vnd.openxmlformats-officedocument.drawingml.chartshapes+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charts/chart20.xml" ContentType="application/vnd.openxmlformats-officedocument.drawingml.chart+xml"/>
  <Override PartName="/ppt/charts/chart21.xml" ContentType="application/vnd.openxmlformats-officedocument.drawingml.chart+xml"/>
  <Override PartName="/ppt/charts/chart22.xml" ContentType="application/vnd.openxmlformats-officedocument.drawingml.chart+xml"/>
  <Override PartName="/ppt/notesSlides/notesSlide20.xml" ContentType="application/vnd.openxmlformats-officedocument.presentationml.notesSlide+xml"/>
  <Override PartName="/ppt/charts/chart23.xml" ContentType="application/vnd.openxmlformats-officedocument.drawingml.chart+xml"/>
  <Override PartName="/ppt/notesSlides/notesSlide21.xml" ContentType="application/vnd.openxmlformats-officedocument.presentationml.notesSlide+xml"/>
  <Override PartName="/ppt/notesSlides/notesSlide22.xml" ContentType="application/vnd.openxmlformats-officedocument.presentationml.notesSlide+xml"/>
  <Override PartName="/ppt/charts/chart24.xml" ContentType="application/vnd.openxmlformats-officedocument.drawingml.chart+xml"/>
  <Override PartName="/ppt/notesSlides/notesSlide23.xml" ContentType="application/vnd.openxmlformats-officedocument.presentationml.notesSlide+xml"/>
  <Override PartName="/ppt/charts/chart25.xml" ContentType="application/vnd.openxmlformats-officedocument.drawingml.chart+xml"/>
  <Override PartName="/ppt/notesSlides/notesSlide24.xml" ContentType="application/vnd.openxmlformats-officedocument.presentationml.notesSlide+xml"/>
  <Override PartName="/ppt/charts/chart26.xml" ContentType="application/vnd.openxmlformats-officedocument.drawingml.chart+xml"/>
  <Override PartName="/ppt/notesSlides/notesSlide25.xml" ContentType="application/vnd.openxmlformats-officedocument.presentationml.notesSlide+xml"/>
  <Override PartName="/ppt/charts/chart27.xml" ContentType="application/vnd.openxmlformats-officedocument.drawingml.chart+xml"/>
  <Override PartName="/ppt/notesSlides/notesSlide26.xml" ContentType="application/vnd.openxmlformats-officedocument.presentationml.notesSlide+xml"/>
  <Override PartName="/ppt/charts/chart28.xml" ContentType="application/vnd.openxmlformats-officedocument.drawingml.chart+xml"/>
  <Override PartName="/ppt/charts/chart29.xml" ContentType="application/vnd.openxmlformats-officedocument.drawingml.chart+xml"/>
  <Override PartName="/ppt/notesSlides/notesSlide27.xml" ContentType="application/vnd.openxmlformats-officedocument.presentationml.notesSlide+xml"/>
  <Override PartName="/ppt/charts/chart30.xml" ContentType="application/vnd.openxmlformats-officedocument.drawingml.chart+xml"/>
  <Override PartName="/ppt/notesSlides/notesSlide28.xml" ContentType="application/vnd.openxmlformats-officedocument.presentationml.notesSlide+xml"/>
  <Override PartName="/ppt/notesSlides/notesSlide29.xml" ContentType="application/vnd.openxmlformats-officedocument.presentationml.notesSlide+xml"/>
  <Override PartName="/ppt/charts/chart31.xml" ContentType="application/vnd.openxmlformats-officedocument.drawingml.chart+xml"/>
  <Override PartName="/ppt/notesSlides/notesSlide30.xml" ContentType="application/vnd.openxmlformats-officedocument.presentationml.notesSlide+xml"/>
  <Override PartName="/ppt/charts/chart32.xml" ContentType="application/vnd.openxmlformats-officedocument.drawingml.chart+xml"/>
  <Override PartName="/ppt/notesSlides/notesSlide31.xml" ContentType="application/vnd.openxmlformats-officedocument.presentationml.notesSlide+xml"/>
  <Override PartName="/ppt/charts/chart33.xml" ContentType="application/vnd.openxmlformats-officedocument.drawingml.chart+xml"/>
  <Override PartName="/ppt/notesSlides/notesSlide32.xml" ContentType="application/vnd.openxmlformats-officedocument.presentationml.notesSlide+xml"/>
  <Override PartName="/ppt/charts/chart34.xml" ContentType="application/vnd.openxmlformats-officedocument.drawingml.chart+xml"/>
  <Override PartName="/ppt/notesSlides/notesSlide33.xml" ContentType="application/vnd.openxmlformats-officedocument.presentationml.notesSlide+xml"/>
  <Override PartName="/ppt/charts/chart35.xml" ContentType="application/vnd.openxmlformats-officedocument.drawingml.char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50"/>
  </p:notesMasterIdLst>
  <p:sldIdLst>
    <p:sldId id="256" r:id="rId2"/>
    <p:sldId id="367" r:id="rId3"/>
    <p:sldId id="395" r:id="rId4"/>
    <p:sldId id="359" r:id="rId5"/>
    <p:sldId id="386" r:id="rId6"/>
    <p:sldId id="396" r:id="rId7"/>
    <p:sldId id="387" r:id="rId8"/>
    <p:sldId id="397" r:id="rId9"/>
    <p:sldId id="391" r:id="rId10"/>
    <p:sldId id="398" r:id="rId11"/>
    <p:sldId id="371" r:id="rId12"/>
    <p:sldId id="379" r:id="rId13"/>
    <p:sldId id="399" r:id="rId14"/>
    <p:sldId id="400" r:id="rId15"/>
    <p:sldId id="401" r:id="rId16"/>
    <p:sldId id="372" r:id="rId17"/>
    <p:sldId id="380" r:id="rId18"/>
    <p:sldId id="402" r:id="rId19"/>
    <p:sldId id="373" r:id="rId20"/>
    <p:sldId id="378" r:id="rId21"/>
    <p:sldId id="403" r:id="rId22"/>
    <p:sldId id="404" r:id="rId23"/>
    <p:sldId id="374" r:id="rId24"/>
    <p:sldId id="381" r:id="rId25"/>
    <p:sldId id="285" r:id="rId26"/>
    <p:sldId id="406" r:id="rId27"/>
    <p:sldId id="375" r:id="rId28"/>
    <p:sldId id="407" r:id="rId29"/>
    <p:sldId id="408" r:id="rId30"/>
    <p:sldId id="409" r:id="rId31"/>
    <p:sldId id="410" r:id="rId32"/>
    <p:sldId id="376" r:id="rId33"/>
    <p:sldId id="411" r:id="rId34"/>
    <p:sldId id="412" r:id="rId35"/>
    <p:sldId id="414" r:id="rId36"/>
    <p:sldId id="415" r:id="rId37"/>
    <p:sldId id="416" r:id="rId38"/>
    <p:sldId id="389" r:id="rId39"/>
    <p:sldId id="390" r:id="rId40"/>
    <p:sldId id="417" r:id="rId41"/>
    <p:sldId id="377" r:id="rId42"/>
    <p:sldId id="382" r:id="rId43"/>
    <p:sldId id="418" r:id="rId44"/>
    <p:sldId id="419" r:id="rId45"/>
    <p:sldId id="420" r:id="rId46"/>
    <p:sldId id="421" r:id="rId47"/>
    <p:sldId id="422" r:id="rId48"/>
    <p:sldId id="366" r:id="rId49"/>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108" d="100"/>
          <a:sy n="108" d="100"/>
        </p:scale>
        <p:origin x="978" y="102"/>
      </p:cViewPr>
      <p:guideLst>
        <p:guide orient="horz" pos="2160"/>
        <p:guide pos="2880"/>
      </p:guideLst>
    </p:cSldViewPr>
  </p:slideViewPr>
  <p:notesTextViewPr>
    <p:cViewPr>
      <p:scale>
        <a:sx n="100" d="100"/>
        <a:sy n="100" d="100"/>
      </p:scale>
      <p:origin x="0" y="0"/>
    </p:cViewPr>
  </p:notesTextViewPr>
  <p:sorterViewPr>
    <p:cViewPr>
      <p:scale>
        <a:sx n="66" d="100"/>
        <a:sy n="66" d="100"/>
      </p:scale>
      <p:origin x="0" y="9163"/>
    </p:cViewPr>
  </p:sorterViewPr>
  <p:gridSpacing cx="76200" cy="76200"/>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41" Type="http://schemas.openxmlformats.org/officeDocument/2006/relationships/slide" Target="slides/slide40.xml"/><Relationship Id="rId54"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8" Type="http://schemas.openxmlformats.org/officeDocument/2006/relationships/slide" Target="slides/slide7.xml"/><Relationship Id="rId51" Type="http://schemas.openxmlformats.org/officeDocument/2006/relationships/presProps" Target="presProps.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10.xml.rels><?xml version="1.0" encoding="UTF-8" standalone="yes"?>
<Relationships xmlns="http://schemas.openxmlformats.org/package/2006/relationships"><Relationship Id="rId2" Type="http://schemas.openxmlformats.org/officeDocument/2006/relationships/chartUserShapes" Target="../drawings/drawing1.xml"/><Relationship Id="rId1" Type="http://schemas.openxmlformats.org/officeDocument/2006/relationships/oleObject" Target="file:///E:\Covid%2019\IV-wave_Results.xlsx" TargetMode="External"/></Relationships>
</file>

<file path=ppt/charts/_rels/chart11.xml.rels><?xml version="1.0" encoding="UTF-8" standalone="yes"?>
<Relationships xmlns="http://schemas.openxmlformats.org/package/2006/relationships"><Relationship Id="rId2" Type="http://schemas.openxmlformats.org/officeDocument/2006/relationships/chartUserShapes" Target="../drawings/drawing2.xml"/><Relationship Id="rId1" Type="http://schemas.openxmlformats.org/officeDocument/2006/relationships/oleObject" Target="file:///D:\chemi%20failebi\korona\bazebi\IV%20talga\IV%20talga_Sedegebi.xlsx" TargetMode="External"/></Relationships>
</file>

<file path=ppt/charts/_rels/chart12.xml.rels><?xml version="1.0" encoding="UTF-8" standalone="yes"?>
<Relationships xmlns="http://schemas.openxmlformats.org/package/2006/relationships"><Relationship Id="rId1" Type="http://schemas.openxmlformats.org/officeDocument/2006/relationships/package" Target="../embeddings/Microsoft_Excel_Worksheet9.xlsx"/></Relationships>
</file>

<file path=ppt/charts/_rels/chart13.xml.rels><?xml version="1.0" encoding="UTF-8" standalone="yes"?>
<Relationships xmlns="http://schemas.openxmlformats.org/package/2006/relationships"><Relationship Id="rId1" Type="http://schemas.openxmlformats.org/officeDocument/2006/relationships/package" Target="../embeddings/Microsoft_Excel_Worksheet10.xlsx"/></Relationships>
</file>

<file path=ppt/charts/_rels/chart14.xml.rels><?xml version="1.0" encoding="UTF-8" standalone="yes"?>
<Relationships xmlns="http://schemas.openxmlformats.org/package/2006/relationships"><Relationship Id="rId1" Type="http://schemas.openxmlformats.org/officeDocument/2006/relationships/package" Target="../embeddings/Microsoft_Excel_Worksheet11.xlsx"/></Relationships>
</file>

<file path=ppt/charts/_rels/chart15.xml.rels><?xml version="1.0" encoding="UTF-8" standalone="yes"?>
<Relationships xmlns="http://schemas.openxmlformats.org/package/2006/relationships"><Relationship Id="rId1" Type="http://schemas.openxmlformats.org/officeDocument/2006/relationships/package" Target="../embeddings/Microsoft_Excel_Worksheet12.xlsx"/></Relationships>
</file>

<file path=ppt/charts/_rels/chart16.xml.rels><?xml version="1.0" encoding="UTF-8" standalone="yes"?>
<Relationships xmlns="http://schemas.openxmlformats.org/package/2006/relationships"><Relationship Id="rId1" Type="http://schemas.openxmlformats.org/officeDocument/2006/relationships/package" Target="../embeddings/Microsoft_Excel_Worksheet13.xlsx"/></Relationships>
</file>

<file path=ppt/charts/_rels/chart17.xml.rels><?xml version="1.0" encoding="UTF-8" standalone="yes"?>
<Relationships xmlns="http://schemas.openxmlformats.org/package/2006/relationships"><Relationship Id="rId1" Type="http://schemas.openxmlformats.org/officeDocument/2006/relationships/package" Target="../embeddings/Microsoft_Excel_Worksheet14.xlsx"/></Relationships>
</file>

<file path=ppt/charts/_rels/chart18.xml.rels><?xml version="1.0" encoding="UTF-8" standalone="yes"?>
<Relationships xmlns="http://schemas.openxmlformats.org/package/2006/relationships"><Relationship Id="rId2" Type="http://schemas.openxmlformats.org/officeDocument/2006/relationships/chartUserShapes" Target="../drawings/drawing3.xml"/><Relationship Id="rId1" Type="http://schemas.openxmlformats.org/officeDocument/2006/relationships/oleObject" Target="file:///D:\chemi%20failebi\korona\bazebi\II%20talga\&#4322;&#4304;&#4314;&#4326;&#4308;&#4305;&#4312;&#4321;%20&#4328;&#4308;&#4307;&#4304;&#4320;&#4308;&#4305;&#4304;_&#4307;&#4312;&#4304;&#4306;&#4320;&#4304;&#4315;&#4308;&#4305;&#4312;.xlsx" TargetMode="External"/></Relationships>
</file>

<file path=ppt/charts/_rels/chart19.xml.rels><?xml version="1.0" encoding="UTF-8" standalone="yes"?>
<Relationships xmlns="http://schemas.openxmlformats.org/package/2006/relationships"><Relationship Id="rId2" Type="http://schemas.openxmlformats.org/officeDocument/2006/relationships/chartUserShapes" Target="../drawings/drawing4.xml"/><Relationship Id="rId1" Type="http://schemas.openxmlformats.org/officeDocument/2006/relationships/oleObject" Target="file:///D:\chemi%20failebi\korona\bazebi\IV%20talga\IV%20talga_Sedegebi.xlsx" TargetMode="External"/></Relationships>
</file>

<file path=ppt/charts/_rels/chart2.xml.rels><?xml version="1.0" encoding="UTF-8" standalone="yes"?>
<Relationships xmlns="http://schemas.openxmlformats.org/package/2006/relationships"><Relationship Id="rId1" Type="http://schemas.openxmlformats.org/officeDocument/2006/relationships/package" Target="../embeddings/Microsoft_Excel_Worksheet1.xlsx"/></Relationships>
</file>

<file path=ppt/charts/_rels/chart20.xml.rels><?xml version="1.0" encoding="UTF-8" standalone="yes"?>
<Relationships xmlns="http://schemas.openxmlformats.org/package/2006/relationships"><Relationship Id="rId1" Type="http://schemas.openxmlformats.org/officeDocument/2006/relationships/package" Target="../embeddings/Microsoft_Excel_Worksheet15.xlsx"/></Relationships>
</file>

<file path=ppt/charts/_rels/chart21.xml.rels><?xml version="1.0" encoding="UTF-8" standalone="yes"?>
<Relationships xmlns="http://schemas.openxmlformats.org/package/2006/relationships"><Relationship Id="rId1" Type="http://schemas.openxmlformats.org/officeDocument/2006/relationships/package" Target="../embeddings/Microsoft_Excel_Worksheet16.xlsx"/></Relationships>
</file>

<file path=ppt/charts/_rels/chart22.xml.rels><?xml version="1.0" encoding="UTF-8" standalone="yes"?>
<Relationships xmlns="http://schemas.openxmlformats.org/package/2006/relationships"><Relationship Id="rId1" Type="http://schemas.openxmlformats.org/officeDocument/2006/relationships/package" Target="../embeddings/Microsoft_Excel_Worksheet17.xlsx"/></Relationships>
</file>

<file path=ppt/charts/_rels/chart23.xml.rels><?xml version="1.0" encoding="UTF-8" standalone="yes"?>
<Relationships xmlns="http://schemas.openxmlformats.org/package/2006/relationships"><Relationship Id="rId1" Type="http://schemas.openxmlformats.org/officeDocument/2006/relationships/package" Target="../embeddings/Microsoft_Excel_Worksheet18.xlsx"/></Relationships>
</file>

<file path=ppt/charts/_rels/chart24.xml.rels><?xml version="1.0" encoding="UTF-8" standalone="yes"?>
<Relationships xmlns="http://schemas.openxmlformats.org/package/2006/relationships"><Relationship Id="rId1" Type="http://schemas.openxmlformats.org/officeDocument/2006/relationships/package" Target="../embeddings/Microsoft_Excel_Worksheet19.xlsx"/></Relationships>
</file>

<file path=ppt/charts/_rels/chart25.xml.rels><?xml version="1.0" encoding="UTF-8" standalone="yes"?>
<Relationships xmlns="http://schemas.openxmlformats.org/package/2006/relationships"><Relationship Id="rId1" Type="http://schemas.openxmlformats.org/officeDocument/2006/relationships/package" Target="../embeddings/Microsoft_Excel_Worksheet20.xlsx"/></Relationships>
</file>

<file path=ppt/charts/_rels/chart26.xml.rels><?xml version="1.0" encoding="UTF-8" standalone="yes"?>
<Relationships xmlns="http://schemas.openxmlformats.org/package/2006/relationships"><Relationship Id="rId1" Type="http://schemas.openxmlformats.org/officeDocument/2006/relationships/package" Target="../embeddings/Microsoft_Excel_Worksheet21.xlsx"/></Relationships>
</file>

<file path=ppt/charts/_rels/chart27.xml.rels><?xml version="1.0" encoding="UTF-8" standalone="yes"?>
<Relationships xmlns="http://schemas.openxmlformats.org/package/2006/relationships"><Relationship Id="rId1" Type="http://schemas.openxmlformats.org/officeDocument/2006/relationships/package" Target="../embeddings/Microsoft_Excel_Worksheet22.xlsx"/></Relationships>
</file>

<file path=ppt/charts/_rels/chart28.xml.rels><?xml version="1.0" encoding="UTF-8" standalone="yes"?>
<Relationships xmlns="http://schemas.openxmlformats.org/package/2006/relationships"><Relationship Id="rId1" Type="http://schemas.openxmlformats.org/officeDocument/2006/relationships/package" Target="../embeddings/Microsoft_Excel_Worksheet23.xlsx"/></Relationships>
</file>

<file path=ppt/charts/_rels/chart29.xml.rels><?xml version="1.0" encoding="UTF-8" standalone="yes"?>
<Relationships xmlns="http://schemas.openxmlformats.org/package/2006/relationships"><Relationship Id="rId1" Type="http://schemas.openxmlformats.org/officeDocument/2006/relationships/package" Target="../embeddings/Microsoft_Excel_Worksheet24.xlsx"/></Relationships>
</file>

<file path=ppt/charts/_rels/chart3.xml.rels><?xml version="1.0" encoding="UTF-8" standalone="yes"?>
<Relationships xmlns="http://schemas.openxmlformats.org/package/2006/relationships"><Relationship Id="rId1" Type="http://schemas.openxmlformats.org/officeDocument/2006/relationships/package" Target="../embeddings/Microsoft_Excel_Worksheet2.xlsx"/></Relationships>
</file>

<file path=ppt/charts/_rels/chart30.xml.rels><?xml version="1.0" encoding="UTF-8" standalone="yes"?>
<Relationships xmlns="http://schemas.openxmlformats.org/package/2006/relationships"><Relationship Id="rId1" Type="http://schemas.openxmlformats.org/officeDocument/2006/relationships/package" Target="../embeddings/Microsoft_Excel_Worksheet25.xlsx"/></Relationships>
</file>

<file path=ppt/charts/_rels/chart31.xml.rels><?xml version="1.0" encoding="UTF-8" standalone="yes"?>
<Relationships xmlns="http://schemas.openxmlformats.org/package/2006/relationships"><Relationship Id="rId1" Type="http://schemas.openxmlformats.org/officeDocument/2006/relationships/package" Target="../embeddings/Microsoft_Excel_Worksheet26.xlsx"/></Relationships>
</file>

<file path=ppt/charts/_rels/chart32.xml.rels><?xml version="1.0" encoding="UTF-8" standalone="yes"?>
<Relationships xmlns="http://schemas.openxmlformats.org/package/2006/relationships"><Relationship Id="rId1" Type="http://schemas.openxmlformats.org/officeDocument/2006/relationships/package" Target="../embeddings/Microsoft_Excel_Worksheet27.xlsx"/></Relationships>
</file>

<file path=ppt/charts/_rels/chart33.xml.rels><?xml version="1.0" encoding="UTF-8" standalone="yes"?>
<Relationships xmlns="http://schemas.openxmlformats.org/package/2006/relationships"><Relationship Id="rId1" Type="http://schemas.openxmlformats.org/officeDocument/2006/relationships/package" Target="../embeddings/Microsoft_Excel_Worksheet28.xlsx"/></Relationships>
</file>

<file path=ppt/charts/_rels/chart34.xml.rels><?xml version="1.0" encoding="UTF-8" standalone="yes"?>
<Relationships xmlns="http://schemas.openxmlformats.org/package/2006/relationships"><Relationship Id="rId1" Type="http://schemas.openxmlformats.org/officeDocument/2006/relationships/package" Target="../embeddings/Microsoft_Excel_Worksheet29.xlsx"/></Relationships>
</file>

<file path=ppt/charts/_rels/chart35.xml.rels><?xml version="1.0" encoding="UTF-8" standalone="yes"?>
<Relationships xmlns="http://schemas.openxmlformats.org/package/2006/relationships"><Relationship Id="rId1" Type="http://schemas.openxmlformats.org/officeDocument/2006/relationships/package" Target="../embeddings/Microsoft_Excel_Worksheet30.xlsx"/></Relationships>
</file>

<file path=ppt/charts/_rels/chart4.xml.rels><?xml version="1.0" encoding="UTF-8" standalone="yes"?>
<Relationships xmlns="http://schemas.openxmlformats.org/package/2006/relationships"><Relationship Id="rId1" Type="http://schemas.openxmlformats.org/officeDocument/2006/relationships/package" Target="../embeddings/Microsoft_Excel_Worksheet3.xlsx"/></Relationships>
</file>

<file path=ppt/charts/_rels/chart5.xml.rels><?xml version="1.0" encoding="UTF-8" standalone="yes"?>
<Relationships xmlns="http://schemas.openxmlformats.org/package/2006/relationships"><Relationship Id="rId1" Type="http://schemas.openxmlformats.org/officeDocument/2006/relationships/package" Target="../embeddings/Microsoft_Excel_Worksheet4.xlsx"/></Relationships>
</file>

<file path=ppt/charts/_rels/chart6.xml.rels><?xml version="1.0" encoding="UTF-8" standalone="yes"?>
<Relationships xmlns="http://schemas.openxmlformats.org/package/2006/relationships"><Relationship Id="rId1" Type="http://schemas.openxmlformats.org/officeDocument/2006/relationships/package" Target="../embeddings/Microsoft_Excel_Worksheet5.xlsx"/></Relationships>
</file>

<file path=ppt/charts/_rels/chart7.xml.rels><?xml version="1.0" encoding="UTF-8" standalone="yes"?>
<Relationships xmlns="http://schemas.openxmlformats.org/package/2006/relationships"><Relationship Id="rId1" Type="http://schemas.openxmlformats.org/officeDocument/2006/relationships/package" Target="../embeddings/Microsoft_Excel_Worksheet6.xlsx"/></Relationships>
</file>

<file path=ppt/charts/_rels/chart8.xml.rels><?xml version="1.0" encoding="UTF-8" standalone="yes"?>
<Relationships xmlns="http://schemas.openxmlformats.org/package/2006/relationships"><Relationship Id="rId1" Type="http://schemas.openxmlformats.org/officeDocument/2006/relationships/package" Target="../embeddings/Microsoft_Excel_Worksheet7.xlsx"/></Relationships>
</file>

<file path=ppt/charts/_rels/chart9.xml.rels><?xml version="1.0" encoding="UTF-8" standalone="yes"?>
<Relationships xmlns="http://schemas.openxmlformats.org/package/2006/relationships"><Relationship Id="rId1" Type="http://schemas.openxmlformats.org/officeDocument/2006/relationships/package" Target="../embeddings/Microsoft_Excel_Worksheet8.xlsx"/></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Current</a:t>
            </a:r>
          </a:p>
        </c:rich>
      </c:tx>
      <c:overlay val="0"/>
    </c:title>
    <c:autoTitleDeleted val="0"/>
    <c:plotArea>
      <c:layout>
        <c:manualLayout>
          <c:layoutTarget val="inner"/>
          <c:xMode val="edge"/>
          <c:yMode val="edge"/>
          <c:x val="1.9721612667269066E-2"/>
          <c:y val="2.222222222222224E-2"/>
          <c:w val="0.93794199905339748"/>
          <c:h val="0.73324639107611544"/>
        </c:manualLayout>
      </c:layout>
      <c:barChart>
        <c:barDir val="col"/>
        <c:grouping val="clustered"/>
        <c:varyColors val="0"/>
        <c:ser>
          <c:idx val="0"/>
          <c:order val="0"/>
          <c:tx>
            <c:strRef>
              <c:f>Sheet1!$B$1</c:f>
              <c:strCache>
                <c:ptCount val="1"/>
                <c:pt idx="0">
                  <c:v>Samtskhe-Javakheti</c:v>
                </c:pt>
              </c:strCache>
            </c:strRef>
          </c:tx>
          <c:spPr>
            <a:solidFill>
              <a:srgbClr val="4F81BD"/>
            </a:solidFill>
          </c:spPr>
          <c:invertIfNegative val="0"/>
          <c:dLbls>
            <c:dLbl>
              <c:idx val="4"/>
              <c:layout>
                <c:manualLayout>
                  <c:x val="-1.0928961748633887E-2"/>
                  <c:y val="3.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24B1-4840-85AD-4889659A9EBE}"/>
                </c:ext>
              </c:extLst>
            </c:dLbl>
            <c:dLbl>
              <c:idx val="7"/>
              <c:layout>
                <c:manualLayout>
                  <c:x val="-1.0928961748633887E-2"/>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Sheet1!$B$2:$B$12</c:f>
              <c:numCache>
                <c:formatCode>###0.0</c:formatCode>
                <c:ptCount val="11"/>
                <c:pt idx="0">
                  <c:v>16.842105263157894</c:v>
                </c:pt>
                <c:pt idx="1">
                  <c:v>16.842105263157894</c:v>
                </c:pt>
                <c:pt idx="2">
                  <c:v>9.473684210526315</c:v>
                </c:pt>
                <c:pt idx="3">
                  <c:v>6.5789473684210522</c:v>
                </c:pt>
                <c:pt idx="4">
                  <c:v>5.5263157894736841</c:v>
                </c:pt>
                <c:pt idx="5">
                  <c:v>7.8947368421052628</c:v>
                </c:pt>
                <c:pt idx="6">
                  <c:v>1.3157894736842106</c:v>
                </c:pt>
                <c:pt idx="7" formatCode="####.0">
                  <c:v>0.78947368421052633</c:v>
                </c:pt>
                <c:pt idx="10">
                  <c:v>34.736842105263158</c:v>
                </c:pt>
              </c:numCache>
            </c:numRef>
          </c:val>
          <c:extLst>
            <c:ext xmlns:c16="http://schemas.microsoft.com/office/drawing/2014/chart" uri="{C3380CC4-5D6E-409C-BE32-E72D297353CC}">
              <c16:uniqueId val="{00000000-9A97-4579-ACD8-CD8D6D774CBC}"/>
            </c:ext>
          </c:extLst>
        </c:ser>
        <c:ser>
          <c:idx val="1"/>
          <c:order val="1"/>
          <c:tx>
            <c:strRef>
              <c:f>Sheet1!$C$1</c:f>
              <c:strCache>
                <c:ptCount val="1"/>
                <c:pt idx="0">
                  <c:v>Kvemo Kartli</c:v>
                </c:pt>
              </c:strCache>
            </c:strRef>
          </c:tx>
          <c:spPr>
            <a:solidFill>
              <a:srgbClr val="C00000"/>
            </a:solidFill>
          </c:spPr>
          <c:invertIfNegative val="0"/>
          <c:dLbls>
            <c:dLbl>
              <c:idx val="1"/>
              <c:layout>
                <c:manualLayout>
                  <c:x val="-2.7322404371584686E-3"/>
                  <c:y val="4.6875000000000049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24B1-4840-85AD-4889659A9EBE}"/>
                </c:ext>
              </c:extLst>
            </c:dLbl>
            <c:dLbl>
              <c:idx val="2"/>
              <c:layout>
                <c:manualLayout>
                  <c:x val="2.7322404371584686E-3"/>
                  <c:y val="4.1666666666666664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3-24B1-4840-85AD-4889659A9EBE}"/>
                </c:ext>
              </c:extLst>
            </c:dLbl>
            <c:dLbl>
              <c:idx val="3"/>
              <c:layout>
                <c:manualLayout>
                  <c:x val="0"/>
                  <c:y val="3.1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4-24B1-4840-85AD-4889659A9EBE}"/>
                </c:ext>
              </c:extLst>
            </c:dLbl>
            <c:dLbl>
              <c:idx val="7"/>
              <c:layout>
                <c:manualLayout>
                  <c:x val="0"/>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5-24B1-4840-85AD-4889659A9EBE}"/>
                </c:ext>
              </c:extLst>
            </c:dLbl>
            <c:dLbl>
              <c:idx val="9"/>
              <c:layout>
                <c:manualLayout>
                  <c:x val="-2.7322404371584686E-3"/>
                  <c:y val="-4.68749999999999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6-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Sheet1!$C$2:$C$12</c:f>
              <c:numCache>
                <c:formatCode>###0.0</c:formatCode>
                <c:ptCount val="11"/>
                <c:pt idx="0">
                  <c:v>30</c:v>
                </c:pt>
                <c:pt idx="1">
                  <c:v>16.578947368421051</c:v>
                </c:pt>
                <c:pt idx="2">
                  <c:v>9.473684210526315</c:v>
                </c:pt>
                <c:pt idx="3">
                  <c:v>5.5263157894736841</c:v>
                </c:pt>
                <c:pt idx="4">
                  <c:v>5.7894736842105265</c:v>
                </c:pt>
                <c:pt idx="5">
                  <c:v>2.8947368421052633</c:v>
                </c:pt>
                <c:pt idx="6">
                  <c:v>5</c:v>
                </c:pt>
                <c:pt idx="7" formatCode="####.0">
                  <c:v>0.78947368421052633</c:v>
                </c:pt>
                <c:pt idx="9">
                  <c:v>1.0526315789473684</c:v>
                </c:pt>
                <c:pt idx="10">
                  <c:v>22.894736842105264</c:v>
                </c:pt>
              </c:numCache>
            </c:numRef>
          </c:val>
          <c:extLst>
            <c:ext xmlns:c16="http://schemas.microsoft.com/office/drawing/2014/chart" uri="{C3380CC4-5D6E-409C-BE32-E72D297353CC}">
              <c16:uniqueId val="{00000001-9A97-4579-ACD8-CD8D6D774CBC}"/>
            </c:ext>
          </c:extLst>
        </c:ser>
        <c:ser>
          <c:idx val="2"/>
          <c:order val="2"/>
          <c:tx>
            <c:strRef>
              <c:f>Sheet1!$D$1</c:f>
              <c:strCache>
                <c:ptCount val="1"/>
                <c:pt idx="0">
                  <c:v>Third Wave</c:v>
                </c:pt>
              </c:strCache>
            </c:strRef>
          </c:tx>
          <c:invertIfNegative val="0"/>
          <c:dLbls>
            <c:dLbl>
              <c:idx val="4"/>
              <c:layout>
                <c:manualLayout>
                  <c:x val="5.4644808743169373E-3"/>
                  <c:y val="4.6874999999999986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7-24B1-4840-85AD-4889659A9EBE}"/>
                </c:ext>
              </c:extLst>
            </c:dLbl>
            <c:dLbl>
              <c:idx val="5"/>
              <c:layout>
                <c:manualLayout>
                  <c:x val="2.7322404371584686E-3"/>
                  <c:y val="-5.2083333333333391E-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8-24B1-4840-85AD-4889659A9EBE}"/>
                </c:ext>
              </c:extLst>
            </c:dLbl>
            <c:dLbl>
              <c:idx val="7"/>
              <c:layout>
                <c:manualLayout>
                  <c:x val="1.3661202185792349E-2"/>
                  <c:y val="1.5625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9-24B1-4840-85AD-4889659A9EBE}"/>
                </c:ext>
              </c:extLst>
            </c:dLbl>
            <c:spPr>
              <a:noFill/>
              <a:ln>
                <a:noFill/>
              </a:ln>
              <a:effectLst/>
            </c:spPr>
            <c:txPr>
              <a:bodyPr rot="-5400000" vert="horz"/>
              <a:lstStyle/>
              <a:p>
                <a:pPr>
                  <a:defRPr sz="9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Sheet1!$D$2:$D$12</c:f>
              <c:numCache>
                <c:formatCode>###0.0</c:formatCode>
                <c:ptCount val="11"/>
                <c:pt idx="0">
                  <c:v>23.6</c:v>
                </c:pt>
                <c:pt idx="1">
                  <c:v>17.7</c:v>
                </c:pt>
                <c:pt idx="2">
                  <c:v>9.1999999999999993</c:v>
                </c:pt>
                <c:pt idx="3">
                  <c:v>6.9</c:v>
                </c:pt>
                <c:pt idx="4">
                  <c:v>6.5</c:v>
                </c:pt>
                <c:pt idx="5">
                  <c:v>5.0999999999999996</c:v>
                </c:pt>
                <c:pt idx="6">
                  <c:v>3</c:v>
                </c:pt>
                <c:pt idx="7">
                  <c:v>1.3</c:v>
                </c:pt>
                <c:pt idx="8" formatCode="####.0">
                  <c:v>0.9</c:v>
                </c:pt>
                <c:pt idx="9">
                  <c:v>1.1000000000000001</c:v>
                </c:pt>
                <c:pt idx="10">
                  <c:v>24.7</c:v>
                </c:pt>
              </c:numCache>
            </c:numRef>
          </c:val>
          <c:extLst>
            <c:ext xmlns:c16="http://schemas.microsoft.com/office/drawing/2014/chart" uri="{C3380CC4-5D6E-409C-BE32-E72D297353CC}">
              <c16:uniqueId val="{0000000A-24B1-4840-85AD-4889659A9EBE}"/>
            </c:ext>
          </c:extLst>
        </c:ser>
        <c:dLbls>
          <c:showLegendKey val="0"/>
          <c:showVal val="0"/>
          <c:showCatName val="0"/>
          <c:showSerName val="0"/>
          <c:showPercent val="0"/>
          <c:showBubbleSize val="0"/>
        </c:dLbls>
        <c:gapWidth val="75"/>
        <c:axId val="141169408"/>
        <c:axId val="141170944"/>
      </c:barChart>
      <c:catAx>
        <c:axId val="141169408"/>
        <c:scaling>
          <c:orientation val="minMax"/>
        </c:scaling>
        <c:delete val="0"/>
        <c:axPos val="b"/>
        <c:numFmt formatCode="General" sourceLinked="0"/>
        <c:majorTickMark val="none"/>
        <c:minorTickMark val="none"/>
        <c:tickLblPos val="nextTo"/>
        <c:txPr>
          <a:bodyPr rot="-5400000" vert="horz"/>
          <a:lstStyle/>
          <a:p>
            <a:pPr>
              <a:defRPr sz="900"/>
            </a:pPr>
            <a:endParaRPr lang="en-US"/>
          </a:p>
        </c:txPr>
        <c:crossAx val="141170944"/>
        <c:crosses val="autoZero"/>
        <c:auto val="1"/>
        <c:lblAlgn val="ctr"/>
        <c:lblOffset val="100"/>
        <c:noMultiLvlLbl val="0"/>
      </c:catAx>
      <c:valAx>
        <c:axId val="141170944"/>
        <c:scaling>
          <c:orientation val="minMax"/>
        </c:scaling>
        <c:delete val="0"/>
        <c:axPos val="l"/>
        <c:numFmt formatCode="###0.0" sourceLinked="1"/>
        <c:majorTickMark val="none"/>
        <c:minorTickMark val="none"/>
        <c:tickLblPos val="none"/>
        <c:spPr>
          <a:ln w="9525">
            <a:noFill/>
          </a:ln>
        </c:spPr>
        <c:crossAx val="141169408"/>
        <c:crosses val="autoZero"/>
        <c:crossBetween val="between"/>
      </c:valAx>
    </c:plotArea>
    <c:legend>
      <c:legendPos val="b"/>
      <c:layout>
        <c:manualLayout>
          <c:xMode val="edge"/>
          <c:yMode val="edge"/>
          <c:x val="0.15939697087044463"/>
          <c:y val="0.18610769356955381"/>
          <c:w val="0.68670711243061855"/>
          <c:h val="7.0512102653834938E-2"/>
        </c:manualLayout>
      </c:layout>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1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rot="0" vert="horz"/>
          <a:lstStyle/>
          <a:p>
            <a:pPr>
              <a:defRPr/>
            </a:pPr>
            <a:r>
              <a:rPr lang="en-US" dirty="0"/>
              <a:t>Symptoms of the novel Coronavirus</a:t>
            </a:r>
            <a:endParaRPr lang="ka-GE" dirty="0"/>
          </a:p>
        </c:rich>
      </c:tx>
      <c:overlay val="0"/>
      <c:spPr>
        <a:noFill/>
        <a:ln>
          <a:noFill/>
        </a:ln>
        <a:effectLst/>
      </c:spPr>
    </c:title>
    <c:autoTitleDeleted val="0"/>
    <c:plotArea>
      <c:layout/>
      <c:barChart>
        <c:barDir val="bar"/>
        <c:grouping val="clustered"/>
        <c:varyColors val="0"/>
        <c:ser>
          <c:idx val="0"/>
          <c:order val="0"/>
          <c:tx>
            <c:strRef>
              <c:f>Frequency!$K$312</c:f>
              <c:strCache>
                <c:ptCount val="1"/>
                <c:pt idx="0">
                  <c:v>სამცხე-ჯავახეთი</c:v>
                </c:pt>
              </c:strCache>
            </c:strRef>
          </c:tx>
          <c:spPr>
            <a:solidFill>
              <a:schemeClr val="accent1"/>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Frequency!$J$313:$J$324</c:f>
              <c:strCache>
                <c:ptCount val="12"/>
                <c:pt idx="0">
                  <c:v>მომატებული ტემპერატურა / სიცხე</c:v>
                </c:pt>
                <c:pt idx="1">
                  <c:v>ხველება</c:v>
                </c:pt>
                <c:pt idx="2">
                  <c:v>სუნთქვის უკმარისობა</c:v>
                </c:pt>
                <c:pt idx="3">
                  <c:v>ყელის ტკივილი</c:v>
                </c:pt>
                <c:pt idx="4">
                  <c:v>ცხვირიდან გამონადენი ან გაჭედილი ცხვირი</c:v>
                </c:pt>
                <c:pt idx="5">
                  <c:v>კუნთების ან სხეულის ტკივილი</c:v>
                </c:pt>
                <c:pt idx="6">
                  <c:v>თავის ტკივილი</c:v>
                </c:pt>
                <c:pt idx="7">
                  <c:v>დაღლილობა</c:v>
                </c:pt>
                <c:pt idx="8">
                  <c:v>დიარეა (ფაღარათი)</c:v>
                </c:pt>
                <c:pt idx="9">
                  <c:v>ყნოსვის/გემოს დაკარგვა</c:v>
                </c:pt>
                <c:pt idx="10">
                  <c:v>სხეულზე გამონაყარი</c:v>
                </c:pt>
                <c:pt idx="11">
                  <c:v>შეიძლება უსიმპტომოდ მიმდინარეობდეს</c:v>
                </c:pt>
              </c:strCache>
            </c:strRef>
          </c:cat>
          <c:val>
            <c:numRef>
              <c:f>Frequency!$K$313:$K$324</c:f>
              <c:numCache>
                <c:formatCode>General</c:formatCode>
                <c:ptCount val="12"/>
                <c:pt idx="0">
                  <c:v>96.1</c:v>
                </c:pt>
                <c:pt idx="1">
                  <c:v>93.2</c:v>
                </c:pt>
                <c:pt idx="2">
                  <c:v>88.7</c:v>
                </c:pt>
                <c:pt idx="3">
                  <c:v>82.1</c:v>
                </c:pt>
                <c:pt idx="4">
                  <c:v>65.8</c:v>
                </c:pt>
                <c:pt idx="5">
                  <c:v>68.400000000000006</c:v>
                </c:pt>
                <c:pt idx="6">
                  <c:v>70.5</c:v>
                </c:pt>
                <c:pt idx="7">
                  <c:v>70.5</c:v>
                </c:pt>
                <c:pt idx="8">
                  <c:v>39.200000000000003</c:v>
                </c:pt>
                <c:pt idx="9">
                  <c:v>58.9</c:v>
                </c:pt>
                <c:pt idx="10">
                  <c:v>38.200000000000003</c:v>
                </c:pt>
                <c:pt idx="11">
                  <c:v>57.9</c:v>
                </c:pt>
              </c:numCache>
            </c:numRef>
          </c:val>
          <c:extLst>
            <c:ext xmlns:c16="http://schemas.microsoft.com/office/drawing/2014/chart" uri="{C3380CC4-5D6E-409C-BE32-E72D297353CC}">
              <c16:uniqueId val="{00000000-EB66-4943-90BC-CC4580354C66}"/>
            </c:ext>
          </c:extLst>
        </c:ser>
        <c:ser>
          <c:idx val="1"/>
          <c:order val="1"/>
          <c:tx>
            <c:strRef>
              <c:f>Frequency!$L$312</c:f>
              <c:strCache>
                <c:ptCount val="1"/>
                <c:pt idx="0">
                  <c:v>ქვემო ქართლი</c:v>
                </c:pt>
              </c:strCache>
            </c:strRef>
          </c:tx>
          <c:spPr>
            <a:solidFill>
              <a:schemeClr val="accent2"/>
            </a:solidFill>
            <a:ln>
              <a:noFill/>
            </a:ln>
            <a:effectLst/>
          </c:spPr>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Frequency!$J$313:$J$324</c:f>
              <c:strCache>
                <c:ptCount val="12"/>
                <c:pt idx="0">
                  <c:v>მომატებული ტემპერატურა / სიცხე</c:v>
                </c:pt>
                <c:pt idx="1">
                  <c:v>ხველება</c:v>
                </c:pt>
                <c:pt idx="2">
                  <c:v>სუნთქვის უკმარისობა</c:v>
                </c:pt>
                <c:pt idx="3">
                  <c:v>ყელის ტკივილი</c:v>
                </c:pt>
                <c:pt idx="4">
                  <c:v>ცხვირიდან გამონადენი ან გაჭედილი ცხვირი</c:v>
                </c:pt>
                <c:pt idx="5">
                  <c:v>კუნთების ან სხეულის ტკივილი</c:v>
                </c:pt>
                <c:pt idx="6">
                  <c:v>თავის ტკივილი</c:v>
                </c:pt>
                <c:pt idx="7">
                  <c:v>დაღლილობა</c:v>
                </c:pt>
                <c:pt idx="8">
                  <c:v>დიარეა (ფაღარათი)</c:v>
                </c:pt>
                <c:pt idx="9">
                  <c:v>ყნოსვის/გემოს დაკარგვა</c:v>
                </c:pt>
                <c:pt idx="10">
                  <c:v>სხეულზე გამონაყარი</c:v>
                </c:pt>
                <c:pt idx="11">
                  <c:v>შეიძლება უსიმპტომოდ მიმდინარეობდეს</c:v>
                </c:pt>
              </c:strCache>
            </c:strRef>
          </c:cat>
          <c:val>
            <c:numRef>
              <c:f>Frequency!$L$313:$L$324</c:f>
              <c:numCache>
                <c:formatCode>General</c:formatCode>
                <c:ptCount val="12"/>
                <c:pt idx="0">
                  <c:v>96.8</c:v>
                </c:pt>
                <c:pt idx="1">
                  <c:v>93.9</c:v>
                </c:pt>
                <c:pt idx="2">
                  <c:v>92.9</c:v>
                </c:pt>
                <c:pt idx="3">
                  <c:v>83.4</c:v>
                </c:pt>
                <c:pt idx="4">
                  <c:v>59.2</c:v>
                </c:pt>
                <c:pt idx="5">
                  <c:v>69.2</c:v>
                </c:pt>
                <c:pt idx="6">
                  <c:v>76.5</c:v>
                </c:pt>
                <c:pt idx="7">
                  <c:v>80.5</c:v>
                </c:pt>
                <c:pt idx="8">
                  <c:v>48.7</c:v>
                </c:pt>
                <c:pt idx="9">
                  <c:v>77.099999999999994</c:v>
                </c:pt>
                <c:pt idx="10">
                  <c:v>41.6</c:v>
                </c:pt>
                <c:pt idx="11">
                  <c:v>60.3</c:v>
                </c:pt>
              </c:numCache>
            </c:numRef>
          </c:val>
          <c:extLst>
            <c:ext xmlns:c16="http://schemas.microsoft.com/office/drawing/2014/chart" uri="{C3380CC4-5D6E-409C-BE32-E72D297353CC}">
              <c16:uniqueId val="{00000001-EB66-4943-90BC-CC4580354C66}"/>
            </c:ext>
          </c:extLst>
        </c:ser>
        <c:dLbls>
          <c:showLegendKey val="0"/>
          <c:showVal val="0"/>
          <c:showCatName val="0"/>
          <c:showSerName val="0"/>
          <c:showPercent val="0"/>
          <c:showBubbleSize val="0"/>
        </c:dLbls>
        <c:gapWidth val="75"/>
        <c:overlap val="-25"/>
        <c:axId val="75849728"/>
        <c:axId val="75851264"/>
      </c:barChart>
      <c:catAx>
        <c:axId val="75849728"/>
        <c:scaling>
          <c:orientation val="maxMin"/>
        </c:scaling>
        <c:delete val="0"/>
        <c:axPos val="l"/>
        <c:numFmt formatCode="General" sourceLinked="1"/>
        <c:majorTickMark val="none"/>
        <c:minorTickMark val="none"/>
        <c:tickLblPos val="nextTo"/>
        <c:spPr>
          <a:noFill/>
          <a:ln w="9525" cap="flat" cmpd="sng" algn="ctr">
            <a:solidFill>
              <a:schemeClr val="tx1">
                <a:lumMod val="15000"/>
                <a:lumOff val="85000"/>
              </a:schemeClr>
            </a:solidFill>
            <a:round/>
          </a:ln>
          <a:effectLst/>
        </c:spPr>
        <c:txPr>
          <a:bodyPr rot="-60000000" vert="horz"/>
          <a:lstStyle/>
          <a:p>
            <a:pPr>
              <a:defRPr/>
            </a:pPr>
            <a:endParaRPr lang="en-US"/>
          </a:p>
        </c:txPr>
        <c:crossAx val="75851264"/>
        <c:crosses val="autoZero"/>
        <c:auto val="1"/>
        <c:lblAlgn val="ctr"/>
        <c:lblOffset val="100"/>
        <c:noMultiLvlLbl val="0"/>
      </c:catAx>
      <c:valAx>
        <c:axId val="75851264"/>
        <c:scaling>
          <c:orientation val="minMax"/>
          <c:max val="100"/>
          <c:min val="0"/>
        </c:scaling>
        <c:delete val="1"/>
        <c:axPos val="t"/>
        <c:numFmt formatCode="General" sourceLinked="1"/>
        <c:majorTickMark val="none"/>
        <c:minorTickMark val="none"/>
        <c:tickLblPos val="none"/>
        <c:crossAx val="75849728"/>
        <c:crosses val="autoZero"/>
        <c:crossBetween val="between"/>
      </c:valAx>
      <c:spPr>
        <a:noFill/>
        <a:ln>
          <a:noFill/>
        </a:ln>
        <a:effectLst/>
      </c:spPr>
    </c:plotArea>
    <c:legend>
      <c:legendPos val="b"/>
      <c:overlay val="0"/>
      <c:spPr>
        <a:noFill/>
        <a:ln>
          <a:noFill/>
        </a:ln>
        <a:effectLst/>
      </c:spPr>
      <c:txPr>
        <a:bodyPr rot="0" vert="horz"/>
        <a:lstStyle/>
        <a:p>
          <a:pPr>
            <a:defRPr/>
          </a:pPr>
          <a:endParaRPr lang="en-US"/>
        </a:p>
      </c:txPr>
    </c:legend>
    <c:plotVisOnly val="1"/>
    <c:dispBlanksAs val="gap"/>
    <c:showDLblsOverMax val="0"/>
  </c:chart>
  <c:spPr>
    <a:noFill/>
    <a:ln>
      <a:noFill/>
    </a:ln>
    <a:effectLst/>
  </c:spPr>
  <c:txPr>
    <a:bodyPr/>
    <a:lstStyle/>
    <a:p>
      <a:pPr>
        <a:defRPr sz="1200">
          <a:latin typeface="Sylfaen" pitchFamily="18" charset="0"/>
        </a:defRPr>
      </a:pPr>
      <a:endParaRPr lang="en-US"/>
    </a:p>
  </c:txPr>
  <c:externalData r:id="rId1">
    <c:autoUpdate val="0"/>
  </c:externalData>
  <c:userShapes r:id="rId2"/>
</c:chartSpace>
</file>

<file path=ppt/charts/chart1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40" b="1" i="0" u="none" strike="noStrike" baseline="0" dirty="0">
                <a:effectLst/>
              </a:rPr>
              <a:t>Knowledge Gaps of the Respondents</a:t>
            </a:r>
            <a:endParaRPr lang="en-US" dirty="0"/>
          </a:p>
        </c:rich>
      </c:tx>
      <c:layout>
        <c:manualLayout>
          <c:xMode val="edge"/>
          <c:yMode val="edge"/>
          <c:x val="0.15938172043010754"/>
          <c:y val="3.3333333333333381E-2"/>
        </c:manualLayout>
      </c:layout>
      <c:overlay val="0"/>
    </c:title>
    <c:autoTitleDeleted val="0"/>
    <c:plotArea>
      <c:layout>
        <c:manualLayout>
          <c:layoutTarget val="inner"/>
          <c:xMode val="edge"/>
          <c:yMode val="edge"/>
          <c:x val="0.42534057234781336"/>
          <c:y val="0.11032414698162774"/>
          <c:w val="0.54508953517907199"/>
          <c:h val="0.82022484689413988"/>
        </c:manualLayout>
      </c:layout>
      <c:barChart>
        <c:barDir val="bar"/>
        <c:grouping val="clustered"/>
        <c:varyColors val="0"/>
        <c:ser>
          <c:idx val="0"/>
          <c:order val="0"/>
          <c:tx>
            <c:strRef>
              <c:f>'N7 სლაიდი'!$C$1</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სლაიდი'!$C$2:$C$7</c:f>
              <c:numCache>
                <c:formatCode>###0.0</c:formatCode>
                <c:ptCount val="6"/>
                <c:pt idx="0">
                  <c:v>27.631578947368432</c:v>
                </c:pt>
                <c:pt idx="1">
                  <c:v>27.368421052631579</c:v>
                </c:pt>
                <c:pt idx="2">
                  <c:v>21.315789473684209</c:v>
                </c:pt>
                <c:pt idx="3">
                  <c:v>74.73684210526315</c:v>
                </c:pt>
                <c:pt idx="4">
                  <c:v>60.526315789473706</c:v>
                </c:pt>
                <c:pt idx="5">
                  <c:v>61.052631578947341</c:v>
                </c:pt>
              </c:numCache>
            </c:numRef>
          </c:val>
          <c:extLst>
            <c:ext xmlns:c16="http://schemas.microsoft.com/office/drawing/2014/chart" uri="{C3380CC4-5D6E-409C-BE32-E72D297353CC}">
              <c16:uniqueId val="{00000000-7F58-4CE2-8BF9-DA1A8F98DD60}"/>
            </c:ext>
          </c:extLst>
        </c:ser>
        <c:ser>
          <c:idx val="1"/>
          <c:order val="1"/>
          <c:tx>
            <c:strRef>
              <c:f>'N7 სლაიდი'!$D$1</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სლაიდი'!$D$2:$D$7</c:f>
              <c:numCache>
                <c:formatCode>###0.0</c:formatCode>
                <c:ptCount val="6"/>
                <c:pt idx="0">
                  <c:v>42.10526315789474</c:v>
                </c:pt>
                <c:pt idx="1">
                  <c:v>41.052631578947341</c:v>
                </c:pt>
                <c:pt idx="2">
                  <c:v>15.52631578947368</c:v>
                </c:pt>
                <c:pt idx="3">
                  <c:v>75.263157894736793</c:v>
                </c:pt>
                <c:pt idx="4">
                  <c:v>56.052631578947341</c:v>
                </c:pt>
                <c:pt idx="5">
                  <c:v>55.263157894736864</c:v>
                </c:pt>
              </c:numCache>
            </c:numRef>
          </c:val>
          <c:extLst>
            <c:ext xmlns:c16="http://schemas.microsoft.com/office/drawing/2014/chart" uri="{C3380CC4-5D6E-409C-BE32-E72D297353CC}">
              <c16:uniqueId val="{00000001-7F58-4CE2-8BF9-DA1A8F98DD60}"/>
            </c:ext>
          </c:extLst>
        </c:ser>
        <c:ser>
          <c:idx val="2"/>
          <c:order val="2"/>
          <c:tx>
            <c:strRef>
              <c:f>'N7 სლაიდი'!$E$1</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11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'N7 სლაიდი'!$A$2:$B$7</c:f>
              <c:multiLvlStrCache>
                <c:ptCount val="6"/>
                <c:lvl>
                  <c:pt idx="0">
                    <c:v>არსებობს /არ იცის</c:v>
                  </c:pt>
                  <c:pt idx="1">
                    <c:v>არ იცის</c:v>
                  </c:pt>
                  <c:pt idx="2">
                    <c:v>არ გადაეცემა</c:v>
                  </c:pt>
                  <c:pt idx="3">
                    <c:v>ორსული ქალები</c:v>
                  </c:pt>
                  <c:pt idx="4">
                    <c:v>ჩვილები</c:v>
                  </c:pt>
                  <c:pt idx="5">
                    <c:v>1-5 წლის ბავშვები</c:v>
                  </c:pt>
                </c:lvl>
                <c:lvl>
                  <c:pt idx="0">
                    <c:v>არსებობს კორონავირუსის სამკურნალო წამალი/ვაქცინა</c:v>
                  </c:pt>
                  <c:pt idx="1">
                    <c:v>გადაეცემა თუ არა ინფექცია ფეკალურ-ორალური გზით</c:v>
                  </c:pt>
                  <c:pt idx="3">
                    <c:v>რისკ-ჯგფებს მიეკუთვნებიან </c:v>
                  </c:pt>
                </c:lvl>
              </c:multiLvlStrCache>
            </c:multiLvlStrRef>
          </c:cat>
          <c:val>
            <c:numRef>
              <c:f>'N7 სლაიდი'!$E$2:$E$7</c:f>
              <c:numCache>
                <c:formatCode>###0.0</c:formatCode>
                <c:ptCount val="6"/>
                <c:pt idx="0">
                  <c:v>28.1</c:v>
                </c:pt>
                <c:pt idx="1">
                  <c:v>30.9</c:v>
                </c:pt>
                <c:pt idx="2">
                  <c:v>15.6</c:v>
                </c:pt>
                <c:pt idx="3">
                  <c:v>73.2</c:v>
                </c:pt>
                <c:pt idx="4">
                  <c:v>61.6</c:v>
                </c:pt>
                <c:pt idx="5">
                  <c:v>59</c:v>
                </c:pt>
              </c:numCache>
            </c:numRef>
          </c:val>
          <c:extLst>
            <c:ext xmlns:c16="http://schemas.microsoft.com/office/drawing/2014/chart" uri="{C3380CC4-5D6E-409C-BE32-E72D297353CC}">
              <c16:uniqueId val="{00000000-3B1B-4860-A652-ED0C448013E0}"/>
            </c:ext>
          </c:extLst>
        </c:ser>
        <c:dLbls>
          <c:showLegendKey val="0"/>
          <c:showVal val="0"/>
          <c:showCatName val="0"/>
          <c:showSerName val="0"/>
          <c:showPercent val="0"/>
          <c:showBubbleSize val="0"/>
        </c:dLbls>
        <c:gapWidth val="75"/>
        <c:overlap val="-25"/>
        <c:axId val="106251776"/>
        <c:axId val="106253312"/>
      </c:barChart>
      <c:catAx>
        <c:axId val="106251776"/>
        <c:scaling>
          <c:orientation val="maxMin"/>
        </c:scaling>
        <c:delete val="0"/>
        <c:axPos val="l"/>
        <c:numFmt formatCode="General" sourceLinked="0"/>
        <c:majorTickMark val="none"/>
        <c:minorTickMark val="none"/>
        <c:tickLblPos val="nextTo"/>
        <c:txPr>
          <a:bodyPr/>
          <a:lstStyle/>
          <a:p>
            <a:pPr>
              <a:defRPr sz="1000" baseline="0"/>
            </a:pPr>
            <a:endParaRPr lang="en-US"/>
          </a:p>
        </c:txPr>
        <c:crossAx val="106253312"/>
        <c:crosses val="autoZero"/>
        <c:auto val="1"/>
        <c:lblAlgn val="ctr"/>
        <c:lblOffset val="100"/>
        <c:noMultiLvlLbl val="0"/>
      </c:catAx>
      <c:valAx>
        <c:axId val="106253312"/>
        <c:scaling>
          <c:orientation val="minMax"/>
        </c:scaling>
        <c:delete val="0"/>
        <c:axPos val="t"/>
        <c:numFmt formatCode="###0.0" sourceLinked="1"/>
        <c:majorTickMark val="none"/>
        <c:minorTickMark val="none"/>
        <c:tickLblPos val="none"/>
        <c:crossAx val="10625177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userShapes r:id="rId2"/>
</c:chartSpace>
</file>

<file path=ppt/charts/chart1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marL="0" marR="0" lvl="0" indent="0" algn="ctr" defTabSz="914400" rtl="0" eaLnBrk="1" fontAlgn="auto" latinLnBrk="0" hangingPunct="1">
              <a:lnSpc>
                <a:spcPct val="100000"/>
              </a:lnSpc>
              <a:spcBef>
                <a:spcPts val="0"/>
              </a:spcBef>
              <a:spcAft>
                <a:spcPts val="0"/>
              </a:spcAft>
              <a:buClrTx/>
              <a:buSzTx/>
              <a:buFontTx/>
              <a:buNone/>
              <a:tabLst/>
              <a:defRPr sz="1680" b="1" i="0" u="none" strike="noStrike" kern="1200" baseline="0">
                <a:solidFill>
                  <a:prstClr val="black"/>
                </a:solidFill>
                <a:latin typeface="Sylfaen" pitchFamily="18" charset="0"/>
                <a:ea typeface="+mn-ea"/>
                <a:cs typeface="+mn-cs"/>
              </a:defRPr>
            </a:pPr>
            <a:r>
              <a:rPr lang="en-US" sz="1800" b="1" i="0" baseline="0" dirty="0">
                <a:effectLst/>
              </a:rPr>
              <a:t>Which measures do you observe to avoid/prevent the spread of the Coronavirus? </a:t>
            </a:r>
            <a:endParaRPr lang="en-US" dirty="0">
              <a:effectLst/>
            </a:endParaRPr>
          </a:p>
        </c:rich>
      </c:tx>
      <c:layout>
        <c:manualLayout>
          <c:xMode val="edge"/>
          <c:yMode val="edge"/>
          <c:x val="0.26041652402145382"/>
          <c:y val="3.7037037037037038E-3"/>
        </c:manualLayout>
      </c:layout>
      <c:overlay val="0"/>
    </c:title>
    <c:autoTitleDeleted val="0"/>
    <c:plotArea>
      <c:layout>
        <c:manualLayout>
          <c:layoutTarget val="inner"/>
          <c:xMode val="edge"/>
          <c:yMode val="edge"/>
          <c:x val="0.50936380235079315"/>
          <c:y val="0.15995377661125693"/>
          <c:w val="0.46406614934002832"/>
          <c:h val="0.77291542723826223"/>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txPr>
              <a:bodyPr/>
              <a:lstStyle/>
              <a:p>
                <a:pPr>
                  <a:defRPr sz="100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Staying home </c:v>
                </c:pt>
                <c:pt idx="1">
                  <c:v>Hand washing for 20 seconds</c:v>
                </c:pt>
                <c:pt idx="2">
                  <c:v>Avoiding touching your eyes, nose, and mouth with unwashed hands </c:v>
                </c:pt>
                <c:pt idx="3">
                  <c:v>Use of disinfectants to clean hands when soap and water was not available for washing hands</c:v>
                </c:pt>
                <c:pt idx="4">
                  <c:v>Staying home when you were sick or when you had a cold</c:v>
                </c:pt>
                <c:pt idx="5">
                  <c:v>Covering your mouth when you coughრვა</c:v>
                </c:pt>
                <c:pt idx="6">
                  <c:v>Getting the flu shot</c:v>
                </c:pt>
                <c:pt idx="7">
                  <c:v>Wearing a face mask</c:v>
                </c:pt>
                <c:pt idx="8">
                  <c:v>voiding places where many people gather</c:v>
                </c:pt>
                <c:pt idx="9">
                  <c:v>Disinfecting surfaces</c:v>
                </c:pt>
                <c:pt idx="10">
                  <c:v>Disinfecting the mobile phone</c:v>
                </c:pt>
                <c:pt idx="11">
                  <c:v>Taking antibiotics</c:v>
                </c:pt>
                <c:pt idx="12">
                  <c:v>Social distancing </c:v>
                </c:pt>
                <c:pt idx="13">
                  <c:v>Taking food supplements</c:v>
                </c:pt>
              </c:strCache>
            </c:strRef>
          </c:cat>
          <c:val>
            <c:numRef>
              <c:f>Sheet1!$B$2:$B$15</c:f>
              <c:numCache>
                <c:formatCode>###0.0</c:formatCode>
                <c:ptCount val="14"/>
                <c:pt idx="0">
                  <c:v>77.368421052631575</c:v>
                </c:pt>
                <c:pt idx="1">
                  <c:v>93.15789473684211</c:v>
                </c:pt>
                <c:pt idx="2">
                  <c:v>90.78947368421052</c:v>
                </c:pt>
                <c:pt idx="3">
                  <c:v>81.05263157894737</c:v>
                </c:pt>
                <c:pt idx="4">
                  <c:v>79.21052631578948</c:v>
                </c:pt>
                <c:pt idx="5">
                  <c:v>89.21052631578948</c:v>
                </c:pt>
                <c:pt idx="6">
                  <c:v>21.05263157894737</c:v>
                </c:pt>
                <c:pt idx="7">
                  <c:v>90.526315789473685</c:v>
                </c:pt>
                <c:pt idx="8">
                  <c:v>80.78947368421052</c:v>
                </c:pt>
                <c:pt idx="9">
                  <c:v>68.684210526315795</c:v>
                </c:pt>
                <c:pt idx="10">
                  <c:v>69.473684210526315</c:v>
                </c:pt>
                <c:pt idx="11">
                  <c:v>16.315789473684209</c:v>
                </c:pt>
                <c:pt idx="12">
                  <c:v>83.684210526315795</c:v>
                </c:pt>
                <c:pt idx="13">
                  <c:v>28.421052631578949</c:v>
                </c:pt>
              </c:numCache>
            </c:numRef>
          </c:val>
          <c:extLst>
            <c:ext xmlns:c16="http://schemas.microsoft.com/office/drawing/2014/chart" uri="{C3380CC4-5D6E-409C-BE32-E72D297353CC}">
              <c16:uniqueId val="{00000000-4F41-4590-8609-D710850D9103}"/>
            </c:ext>
          </c:extLst>
        </c:ser>
        <c:ser>
          <c:idx val="1"/>
          <c:order val="1"/>
          <c:tx>
            <c:strRef>
              <c:f>Sheet1!$C$1</c:f>
              <c:strCache>
                <c:ptCount val="1"/>
                <c:pt idx="0">
                  <c:v>Kvemo Kartli</c:v>
                </c:pt>
              </c:strCache>
            </c:strRef>
          </c:tx>
          <c:invertIfNegative val="0"/>
          <c:dLbls>
            <c:spPr>
              <a:noFill/>
              <a:ln>
                <a:noFill/>
              </a:ln>
              <a:effectLst/>
            </c:spPr>
            <c:txPr>
              <a:bodyPr/>
              <a:lstStyle/>
              <a:p>
                <a:pPr algn="ctr">
                  <a:defRPr lang="en-US" sz="10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Staying home </c:v>
                </c:pt>
                <c:pt idx="1">
                  <c:v>Hand washing for 20 seconds</c:v>
                </c:pt>
                <c:pt idx="2">
                  <c:v>Avoiding touching your eyes, nose, and mouth with unwashed hands </c:v>
                </c:pt>
                <c:pt idx="3">
                  <c:v>Use of disinfectants to clean hands when soap and water was not available for washing hands</c:v>
                </c:pt>
                <c:pt idx="4">
                  <c:v>Staying home when you were sick or when you had a cold</c:v>
                </c:pt>
                <c:pt idx="5">
                  <c:v>Covering your mouth when you coughრვა</c:v>
                </c:pt>
                <c:pt idx="6">
                  <c:v>Getting the flu shot</c:v>
                </c:pt>
                <c:pt idx="7">
                  <c:v>Wearing a face mask</c:v>
                </c:pt>
                <c:pt idx="8">
                  <c:v>voiding places where many people gather</c:v>
                </c:pt>
                <c:pt idx="9">
                  <c:v>Disinfecting surfaces</c:v>
                </c:pt>
                <c:pt idx="10">
                  <c:v>Disinfecting the mobile phone</c:v>
                </c:pt>
                <c:pt idx="11">
                  <c:v>Taking antibiotics</c:v>
                </c:pt>
                <c:pt idx="12">
                  <c:v>Social distancing </c:v>
                </c:pt>
                <c:pt idx="13">
                  <c:v>Taking food supplements</c:v>
                </c:pt>
              </c:strCache>
            </c:strRef>
          </c:cat>
          <c:val>
            <c:numRef>
              <c:f>Sheet1!$C$2:$C$15</c:f>
              <c:numCache>
                <c:formatCode>###0.0</c:formatCode>
                <c:ptCount val="14"/>
                <c:pt idx="0">
                  <c:v>86.84210526315789</c:v>
                </c:pt>
                <c:pt idx="1">
                  <c:v>89.21052631578948</c:v>
                </c:pt>
                <c:pt idx="2">
                  <c:v>94.736842105263165</c:v>
                </c:pt>
                <c:pt idx="3">
                  <c:v>88.94736842105263</c:v>
                </c:pt>
                <c:pt idx="4">
                  <c:v>87.368421052631575</c:v>
                </c:pt>
                <c:pt idx="5">
                  <c:v>90.78947368421052</c:v>
                </c:pt>
                <c:pt idx="6">
                  <c:v>23.421052631578949</c:v>
                </c:pt>
                <c:pt idx="7">
                  <c:v>95.263157894736835</c:v>
                </c:pt>
                <c:pt idx="8">
                  <c:v>92.631578947368425</c:v>
                </c:pt>
                <c:pt idx="9">
                  <c:v>77.89473684210526</c:v>
                </c:pt>
                <c:pt idx="10">
                  <c:v>72.89473684210526</c:v>
                </c:pt>
                <c:pt idx="11">
                  <c:v>17.894736842105264</c:v>
                </c:pt>
                <c:pt idx="12">
                  <c:v>95.263157894736835</c:v>
                </c:pt>
                <c:pt idx="13">
                  <c:v>38.94736842105263</c:v>
                </c:pt>
              </c:numCache>
            </c:numRef>
          </c:val>
          <c:extLst>
            <c:ext xmlns:c16="http://schemas.microsoft.com/office/drawing/2014/chart" uri="{C3380CC4-5D6E-409C-BE32-E72D297353CC}">
              <c16:uniqueId val="{00000001-4F41-4590-8609-D710850D9103}"/>
            </c:ext>
          </c:extLst>
        </c:ser>
        <c:ser>
          <c:idx val="2"/>
          <c:order val="2"/>
          <c:tx>
            <c:strRef>
              <c:f>Sheet1!$D$1</c:f>
              <c:strCache>
                <c:ptCount val="1"/>
                <c:pt idx="0">
                  <c:v>Third Wave</c:v>
                </c:pt>
              </c:strCache>
            </c:strRef>
          </c:tx>
          <c:invertIfNegative val="0"/>
          <c:dLbls>
            <c:spPr>
              <a:noFill/>
              <a:ln>
                <a:noFill/>
              </a:ln>
              <a:effectLst/>
            </c:spPr>
            <c:txPr>
              <a:bodyPr/>
              <a:lstStyle/>
              <a:p>
                <a:pPr algn="ctr">
                  <a:defRPr lang="en-US" sz="10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Sheet1!$A$2:$A$15</c:f>
              <c:strCache>
                <c:ptCount val="14"/>
                <c:pt idx="0">
                  <c:v>Staying home </c:v>
                </c:pt>
                <c:pt idx="1">
                  <c:v>Hand washing for 20 seconds</c:v>
                </c:pt>
                <c:pt idx="2">
                  <c:v>Avoiding touching your eyes, nose, and mouth with unwashed hands </c:v>
                </c:pt>
                <c:pt idx="3">
                  <c:v>Use of disinfectants to clean hands when soap and water was not available for washing hands</c:v>
                </c:pt>
                <c:pt idx="4">
                  <c:v>Staying home when you were sick or when you had a cold</c:v>
                </c:pt>
                <c:pt idx="5">
                  <c:v>Covering your mouth when you coughრვა</c:v>
                </c:pt>
                <c:pt idx="6">
                  <c:v>Getting the flu shot</c:v>
                </c:pt>
                <c:pt idx="7">
                  <c:v>Wearing a face mask</c:v>
                </c:pt>
                <c:pt idx="8">
                  <c:v>voiding places where many people gather</c:v>
                </c:pt>
                <c:pt idx="9">
                  <c:v>Disinfecting surfaces</c:v>
                </c:pt>
                <c:pt idx="10">
                  <c:v>Disinfecting the mobile phone</c:v>
                </c:pt>
                <c:pt idx="11">
                  <c:v>Taking antibiotics</c:v>
                </c:pt>
                <c:pt idx="12">
                  <c:v>Social distancing </c:v>
                </c:pt>
                <c:pt idx="13">
                  <c:v>Taking food supplements</c:v>
                </c:pt>
              </c:strCache>
            </c:strRef>
          </c:cat>
          <c:val>
            <c:numRef>
              <c:f>Sheet1!$D$2:$D$15</c:f>
              <c:numCache>
                <c:formatCode>###0.0</c:formatCode>
                <c:ptCount val="14"/>
                <c:pt idx="0">
                  <c:v>84.2</c:v>
                </c:pt>
                <c:pt idx="1">
                  <c:v>93.9</c:v>
                </c:pt>
                <c:pt idx="2">
                  <c:v>96.1</c:v>
                </c:pt>
                <c:pt idx="3">
                  <c:v>86.4</c:v>
                </c:pt>
                <c:pt idx="5">
                  <c:v>96.8</c:v>
                </c:pt>
                <c:pt idx="6">
                  <c:v>9.3000000000000007</c:v>
                </c:pt>
                <c:pt idx="7">
                  <c:v>93.7</c:v>
                </c:pt>
                <c:pt idx="9">
                  <c:v>78.099999999999994</c:v>
                </c:pt>
                <c:pt idx="10">
                  <c:v>74.5</c:v>
                </c:pt>
                <c:pt idx="11" formatCode="General">
                  <c:v>7.3</c:v>
                </c:pt>
                <c:pt idx="12" formatCode="General">
                  <c:v>94.7</c:v>
                </c:pt>
              </c:numCache>
            </c:numRef>
          </c:val>
          <c:extLst>
            <c:ext xmlns:c16="http://schemas.microsoft.com/office/drawing/2014/chart" uri="{C3380CC4-5D6E-409C-BE32-E72D297353CC}">
              <c16:uniqueId val="{00000000-619C-4191-8372-F5DF922B1D62}"/>
            </c:ext>
          </c:extLst>
        </c:ser>
        <c:dLbls>
          <c:showLegendKey val="0"/>
          <c:showVal val="0"/>
          <c:showCatName val="0"/>
          <c:showSerName val="0"/>
          <c:showPercent val="0"/>
          <c:showBubbleSize val="0"/>
        </c:dLbls>
        <c:gapWidth val="75"/>
        <c:overlap val="-25"/>
        <c:axId val="154714112"/>
        <c:axId val="154715648"/>
      </c:barChart>
      <c:catAx>
        <c:axId val="154714112"/>
        <c:scaling>
          <c:orientation val="maxMin"/>
        </c:scaling>
        <c:delete val="0"/>
        <c:axPos val="l"/>
        <c:numFmt formatCode="General" sourceLinked="0"/>
        <c:majorTickMark val="none"/>
        <c:minorTickMark val="none"/>
        <c:tickLblPos val="nextTo"/>
        <c:txPr>
          <a:bodyPr/>
          <a:lstStyle/>
          <a:p>
            <a:pPr>
              <a:defRPr sz="1000"/>
            </a:pPr>
            <a:endParaRPr lang="en-US"/>
          </a:p>
        </c:txPr>
        <c:crossAx val="154715648"/>
        <c:crosses val="autoZero"/>
        <c:auto val="1"/>
        <c:lblAlgn val="ctr"/>
        <c:lblOffset val="100"/>
        <c:noMultiLvlLbl val="0"/>
      </c:catAx>
      <c:valAx>
        <c:axId val="154715648"/>
        <c:scaling>
          <c:orientation val="minMax"/>
          <c:max val="100"/>
          <c:min val="0"/>
        </c:scaling>
        <c:delete val="0"/>
        <c:axPos val="t"/>
        <c:numFmt formatCode="###0.0" sourceLinked="1"/>
        <c:majorTickMark val="none"/>
        <c:minorTickMark val="none"/>
        <c:tickLblPos val="none"/>
        <c:spPr>
          <a:ln w="9525">
            <a:noFill/>
          </a:ln>
        </c:spPr>
        <c:crossAx val="154714112"/>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Behaviour of the Family Members </a:t>
            </a:r>
            <a:endParaRPr lang="en-US" dirty="0">
              <a:effectLst/>
            </a:endParaRPr>
          </a:p>
          <a:p>
            <a:pPr>
              <a:defRPr/>
            </a:pPr>
            <a:r>
              <a:rPr lang="en-US" sz="1200" b="0" i="0" baseline="0" dirty="0">
                <a:effectLst/>
              </a:rPr>
              <a:t>MEAN</a:t>
            </a:r>
            <a:r>
              <a:rPr lang="ka-GE" sz="1200" b="0" i="0" baseline="0" dirty="0">
                <a:effectLst/>
              </a:rPr>
              <a:t> </a:t>
            </a:r>
            <a:r>
              <a:rPr lang="en-US" sz="1200" b="0" i="0" baseline="0" dirty="0">
                <a:effectLst/>
              </a:rPr>
              <a:t>on the 7-point scale</a:t>
            </a:r>
            <a:r>
              <a:rPr lang="ka-GE" sz="1200" b="0" i="0" baseline="0" dirty="0">
                <a:effectLst/>
              </a:rPr>
              <a:t>: 1 -</a:t>
            </a:r>
            <a:r>
              <a:rPr lang="en-US" sz="1200" b="0" i="0" baseline="0" dirty="0">
                <a:effectLst/>
              </a:rPr>
              <a:t> “Completely Disagree"</a:t>
            </a:r>
            <a:r>
              <a:rPr lang="ka-GE" sz="1200" b="0" i="0" baseline="0" dirty="0">
                <a:effectLst/>
              </a:rPr>
              <a:t> 7 - </a:t>
            </a:r>
            <a:r>
              <a:rPr lang="en-US" sz="1200" b="0" i="0" baseline="0" dirty="0">
                <a:effectLst/>
              </a:rPr>
              <a:t>“Completely Agree")</a:t>
            </a:r>
            <a:r>
              <a:rPr lang="en-GB" sz="1200" b="0" i="0" baseline="0" dirty="0">
                <a:effectLst/>
              </a:rPr>
              <a:t> </a:t>
            </a:r>
            <a:r>
              <a:rPr lang="en-US" sz="1200" b="0" i="0" baseline="0" dirty="0">
                <a:effectLst/>
              </a:rPr>
              <a:t> </a:t>
            </a:r>
            <a:endParaRPr lang="en-US" sz="1200" dirty="0">
              <a:effectLst/>
            </a:endParaRPr>
          </a:p>
        </c:rich>
      </c:tx>
      <c:layout>
        <c:manualLayout>
          <c:xMode val="edge"/>
          <c:yMode val="edge"/>
          <c:x val="0.14217718383793607"/>
          <c:y val="5.5555555555555558E-3"/>
        </c:manualLayout>
      </c:layout>
      <c:overlay val="0"/>
    </c:title>
    <c:autoTitleDeleted val="0"/>
    <c:plotArea>
      <c:layout>
        <c:manualLayout>
          <c:layoutTarget val="inner"/>
          <c:xMode val="edge"/>
          <c:yMode val="edge"/>
          <c:x val="0.39821681918138685"/>
          <c:y val="0.15463896179644226"/>
          <c:w val="0.60178318081861359"/>
          <c:h val="0.7714370078740157"/>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wash frequently their hands for 20 seconds .</c:v>
                </c:pt>
                <c:pt idx="1">
                  <c:v>My family members avoid crowded areas.</c:v>
                </c:pt>
              </c:strCache>
            </c:strRef>
          </c:cat>
          <c:val>
            <c:numRef>
              <c:f>Sheet1!$B$2:$B$3</c:f>
              <c:numCache>
                <c:formatCode>###0.00</c:formatCode>
                <c:ptCount val="2"/>
                <c:pt idx="0">
                  <c:v>6.3739837398373984</c:v>
                </c:pt>
                <c:pt idx="1">
                  <c:v>6.1671087533156497</c:v>
                </c:pt>
              </c:numCache>
            </c:numRef>
          </c:val>
          <c:extLst>
            <c:ext xmlns:c16="http://schemas.microsoft.com/office/drawing/2014/chart" uri="{C3380CC4-5D6E-409C-BE32-E72D297353CC}">
              <c16:uniqueId val="{00000000-3513-49CF-B91B-374C673EBD3A}"/>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wash frequently their hands for 20 seconds .</c:v>
                </c:pt>
                <c:pt idx="1">
                  <c:v>My family members avoid crowded areas.</c:v>
                </c:pt>
              </c:strCache>
            </c:strRef>
          </c:cat>
          <c:val>
            <c:numRef>
              <c:f>Sheet1!$C$2:$C$3</c:f>
              <c:numCache>
                <c:formatCode>###0.00</c:formatCode>
                <c:ptCount val="2"/>
                <c:pt idx="0">
                  <c:v>5.8552278820375339</c:v>
                </c:pt>
                <c:pt idx="1">
                  <c:v>6.213903743315508</c:v>
                </c:pt>
              </c:numCache>
            </c:numRef>
          </c:val>
          <c:extLst>
            <c:ext xmlns:c16="http://schemas.microsoft.com/office/drawing/2014/chart" uri="{C3380CC4-5D6E-409C-BE32-E72D297353CC}">
              <c16:uniqueId val="{00000001-3513-49CF-B91B-374C673EBD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My family members wash frequently their hands for 20 seconds .</c:v>
                </c:pt>
                <c:pt idx="1">
                  <c:v>My family members avoid crowded areas.</c:v>
                </c:pt>
              </c:strCache>
            </c:strRef>
          </c:cat>
          <c:val>
            <c:numRef>
              <c:f>Sheet1!$D$2:$D$3</c:f>
              <c:numCache>
                <c:formatCode>General</c:formatCode>
                <c:ptCount val="2"/>
                <c:pt idx="0">
                  <c:v>6.49</c:v>
                </c:pt>
                <c:pt idx="1">
                  <c:v>6.46</c:v>
                </c:pt>
              </c:numCache>
            </c:numRef>
          </c:val>
          <c:extLst>
            <c:ext xmlns:c16="http://schemas.microsoft.com/office/drawing/2014/chart" uri="{C3380CC4-5D6E-409C-BE32-E72D297353CC}">
              <c16:uniqueId val="{00000000-883C-4E59-919E-C8A263106EA6}"/>
            </c:ext>
          </c:extLst>
        </c:ser>
        <c:dLbls>
          <c:showLegendKey val="0"/>
          <c:showVal val="0"/>
          <c:showCatName val="0"/>
          <c:showSerName val="0"/>
          <c:showPercent val="0"/>
          <c:showBubbleSize val="0"/>
        </c:dLbls>
        <c:gapWidth val="75"/>
        <c:overlap val="-25"/>
        <c:axId val="154936448"/>
        <c:axId val="154937984"/>
      </c:barChart>
      <c:catAx>
        <c:axId val="154936448"/>
        <c:scaling>
          <c:orientation val="maxMin"/>
        </c:scaling>
        <c:delete val="0"/>
        <c:axPos val="l"/>
        <c:numFmt formatCode="General" sourceLinked="0"/>
        <c:majorTickMark val="none"/>
        <c:minorTickMark val="none"/>
        <c:tickLblPos val="nextTo"/>
        <c:crossAx val="154937984"/>
        <c:crosses val="autoZero"/>
        <c:auto val="1"/>
        <c:lblAlgn val="ctr"/>
        <c:lblOffset val="100"/>
        <c:noMultiLvlLbl val="0"/>
      </c:catAx>
      <c:valAx>
        <c:axId val="154937984"/>
        <c:scaling>
          <c:orientation val="minMax"/>
        </c:scaling>
        <c:delete val="0"/>
        <c:axPos val="t"/>
        <c:numFmt formatCode="###0.00" sourceLinked="1"/>
        <c:majorTickMark val="none"/>
        <c:minorTickMark val="none"/>
        <c:tickLblPos val="none"/>
        <c:spPr>
          <a:ln w="9525">
            <a:noFill/>
          </a:ln>
        </c:spPr>
        <c:crossAx val="15493644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200" b="1" i="0" baseline="0" dirty="0">
                <a:effectLst/>
              </a:rPr>
              <a:t>To what extend would you observe the appropriate measures after the restrictions are lifted? </a:t>
            </a:r>
            <a:endParaRPr lang="en-US" sz="1200" dirty="0">
              <a:effectLst/>
            </a:endParaRPr>
          </a:p>
          <a:p>
            <a:pPr>
              <a:defRPr sz="1400"/>
            </a:pPr>
            <a:r>
              <a:rPr lang="ka-GE" sz="1200" b="0" i="0" baseline="0" dirty="0">
                <a:effectLst/>
              </a:rPr>
              <a:t>(</a:t>
            </a:r>
            <a:r>
              <a:rPr lang="en-US" sz="1200" b="0" i="0" baseline="0" dirty="0">
                <a:effectLst/>
              </a:rPr>
              <a:t>MEAN</a:t>
            </a:r>
            <a:r>
              <a:rPr lang="ka-GE" sz="1200" b="0" i="0" baseline="0" dirty="0">
                <a:effectLst/>
              </a:rPr>
              <a:t> </a:t>
            </a:r>
            <a:r>
              <a:rPr lang="en-US" sz="1200" b="0" i="0" baseline="0" dirty="0">
                <a:effectLst/>
              </a:rPr>
              <a:t>on the 7-point scale</a:t>
            </a:r>
            <a:r>
              <a:rPr lang="ka-GE" sz="1200" b="0" i="0" baseline="0" dirty="0">
                <a:effectLst/>
              </a:rPr>
              <a:t>: 1 – „</a:t>
            </a:r>
            <a:r>
              <a:rPr lang="en-US" sz="1200" b="0" i="0" baseline="0" dirty="0">
                <a:effectLst/>
              </a:rPr>
              <a:t>Completely Ignore</a:t>
            </a:r>
            <a:r>
              <a:rPr lang="ka-GE" sz="1200" b="0" i="0" baseline="0" dirty="0">
                <a:effectLst/>
              </a:rPr>
              <a:t>“, 7 – </a:t>
            </a:r>
            <a:r>
              <a:rPr lang="en-US" sz="1200" b="0" i="0" baseline="0" dirty="0">
                <a:effectLst/>
              </a:rPr>
              <a:t>“Completely Observe”)</a:t>
            </a:r>
            <a:endParaRPr lang="en-US" sz="12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Maintaining hand hygiene</c:v>
                </c:pt>
                <c:pt idx="2">
                  <c:v>Wearing a face mask</c:v>
                </c:pt>
                <c:pt idx="3">
                  <c:v>Staying at home, when it’s not necessary to go outside</c:v>
                </c:pt>
                <c:pt idx="4">
                  <c:v>Maintaining coughing/sneezing etiquette</c:v>
                </c:pt>
                <c:pt idx="5">
                  <c:v>Avoiding participating in crowded rituals (including religious) whenever it is impossible to keep the distanceია</c:v>
                </c:pt>
              </c:strCache>
            </c:strRef>
          </c:cat>
          <c:val>
            <c:numRef>
              <c:f>Sheet1!$B$2:$B$7</c:f>
              <c:numCache>
                <c:formatCode>###0.00</c:formatCode>
                <c:ptCount val="6"/>
                <c:pt idx="0">
                  <c:v>5.7661290322580649</c:v>
                </c:pt>
                <c:pt idx="1">
                  <c:v>6.3770053475935828</c:v>
                </c:pt>
                <c:pt idx="2">
                  <c:v>6.0648648648648651</c:v>
                </c:pt>
                <c:pt idx="3">
                  <c:v>5.7024128686327078</c:v>
                </c:pt>
                <c:pt idx="4">
                  <c:v>6.4128686327077746</c:v>
                </c:pt>
                <c:pt idx="5">
                  <c:v>6.1147540983606561</c:v>
                </c:pt>
              </c:numCache>
            </c:numRef>
          </c:val>
          <c:extLst>
            <c:ext xmlns:c16="http://schemas.microsoft.com/office/drawing/2014/chart" uri="{C3380CC4-5D6E-409C-BE32-E72D297353CC}">
              <c16:uniqueId val="{00000000-9D43-4870-8E06-40D9B8238EDA}"/>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Maintaining hand hygiene</c:v>
                </c:pt>
                <c:pt idx="2">
                  <c:v>Wearing a face mask</c:v>
                </c:pt>
                <c:pt idx="3">
                  <c:v>Staying at home, when it’s not necessary to go outside</c:v>
                </c:pt>
                <c:pt idx="4">
                  <c:v>Maintaining coughing/sneezing etiquette</c:v>
                </c:pt>
                <c:pt idx="5">
                  <c:v>Avoiding participating in crowded rituals (including religious) whenever it is impossible to keep the distanceია</c:v>
                </c:pt>
              </c:strCache>
            </c:strRef>
          </c:cat>
          <c:val>
            <c:numRef>
              <c:f>Sheet1!$C$2:$C$7</c:f>
              <c:numCache>
                <c:formatCode>###0.00</c:formatCode>
                <c:ptCount val="6"/>
                <c:pt idx="0">
                  <c:v>5.3550135501355012</c:v>
                </c:pt>
                <c:pt idx="1">
                  <c:v>5.5751978891820579</c:v>
                </c:pt>
                <c:pt idx="2">
                  <c:v>5.2075471698113205</c:v>
                </c:pt>
                <c:pt idx="3">
                  <c:v>5.1283422459893044</c:v>
                </c:pt>
                <c:pt idx="4">
                  <c:v>5.5957446808510642</c:v>
                </c:pt>
                <c:pt idx="5">
                  <c:v>5.3702702702702707</c:v>
                </c:pt>
              </c:numCache>
            </c:numRef>
          </c:val>
          <c:extLst>
            <c:ext xmlns:c16="http://schemas.microsoft.com/office/drawing/2014/chart" uri="{C3380CC4-5D6E-409C-BE32-E72D297353CC}">
              <c16:uniqueId val="{00000001-9D43-4870-8E06-40D9B8238ED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Social distancing</c:v>
                </c:pt>
                <c:pt idx="1">
                  <c:v>Maintaining hand hygiene</c:v>
                </c:pt>
                <c:pt idx="2">
                  <c:v>Wearing a face mask</c:v>
                </c:pt>
                <c:pt idx="3">
                  <c:v>Staying at home, when it’s not necessary to go outside</c:v>
                </c:pt>
                <c:pt idx="4">
                  <c:v>Maintaining coughing/sneezing etiquette</c:v>
                </c:pt>
                <c:pt idx="5">
                  <c:v>Avoiding participating in crowded rituals (including religious) whenever it is impossible to keep the distanceია</c:v>
                </c:pt>
              </c:strCache>
            </c:strRef>
          </c:cat>
          <c:val>
            <c:numRef>
              <c:f>Sheet1!$D$2:$D$7</c:f>
              <c:numCache>
                <c:formatCode>###0.00</c:formatCode>
                <c:ptCount val="6"/>
                <c:pt idx="0">
                  <c:v>6.2215508559919437</c:v>
                </c:pt>
                <c:pt idx="1">
                  <c:v>6.5955955955955954</c:v>
                </c:pt>
                <c:pt idx="2">
                  <c:v>6.1163967611336032</c:v>
                </c:pt>
                <c:pt idx="3">
                  <c:v>5.8990918264379415</c:v>
                </c:pt>
                <c:pt idx="4">
                  <c:v>6.591182364729459</c:v>
                </c:pt>
                <c:pt idx="5">
                  <c:v>6.081818181818182</c:v>
                </c:pt>
              </c:numCache>
            </c:numRef>
          </c:val>
          <c:extLst>
            <c:ext xmlns:c16="http://schemas.microsoft.com/office/drawing/2014/chart" uri="{C3380CC4-5D6E-409C-BE32-E72D297353CC}">
              <c16:uniqueId val="{00000000-0935-487C-BFCB-09D6F8969495}"/>
            </c:ext>
          </c:extLst>
        </c:ser>
        <c:dLbls>
          <c:showLegendKey val="0"/>
          <c:showVal val="0"/>
          <c:showCatName val="0"/>
          <c:showSerName val="0"/>
          <c:showPercent val="0"/>
          <c:showBubbleSize val="0"/>
        </c:dLbls>
        <c:gapWidth val="75"/>
        <c:overlap val="-25"/>
        <c:axId val="155227264"/>
        <c:axId val="155228800"/>
      </c:barChart>
      <c:catAx>
        <c:axId val="155227264"/>
        <c:scaling>
          <c:orientation val="maxMin"/>
        </c:scaling>
        <c:delete val="0"/>
        <c:axPos val="l"/>
        <c:numFmt formatCode="General" sourceLinked="0"/>
        <c:majorTickMark val="none"/>
        <c:minorTickMark val="none"/>
        <c:tickLblPos val="nextTo"/>
        <c:txPr>
          <a:bodyPr/>
          <a:lstStyle/>
          <a:p>
            <a:pPr>
              <a:defRPr sz="1000"/>
            </a:pPr>
            <a:endParaRPr lang="en-US"/>
          </a:p>
        </c:txPr>
        <c:crossAx val="155228800"/>
        <c:crosses val="autoZero"/>
        <c:auto val="1"/>
        <c:lblAlgn val="ctr"/>
        <c:lblOffset val="100"/>
        <c:noMultiLvlLbl val="0"/>
      </c:catAx>
      <c:valAx>
        <c:axId val="155228800"/>
        <c:scaling>
          <c:orientation val="minMax"/>
        </c:scaling>
        <c:delete val="0"/>
        <c:axPos val="t"/>
        <c:numFmt formatCode="###0.00" sourceLinked="1"/>
        <c:majorTickMark val="none"/>
        <c:minorTickMark val="none"/>
        <c:tickLblPos val="none"/>
        <c:spPr>
          <a:ln w="9525">
            <a:noFill/>
          </a:ln>
        </c:spPr>
        <c:crossAx val="155227264"/>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600" b="1" i="0" baseline="0" dirty="0">
                <a:effectLst/>
              </a:rPr>
              <a:t>Attitudes to cope with COVID-19</a:t>
            </a:r>
            <a:endParaRPr lang="en-US" sz="1600" dirty="0">
              <a:effectLst/>
            </a:endParaRPr>
          </a:p>
          <a:p>
            <a:pPr>
              <a:defRPr sz="1400"/>
            </a:pPr>
            <a:r>
              <a:rPr lang="en-US" sz="1200" b="0" i="0" u="none" strike="noStrike" kern="1200" baseline="0" dirty="0">
                <a:solidFill>
                  <a:prstClr val="black"/>
                </a:solidFill>
                <a:latin typeface="Sylfaen" pitchFamily="18" charset="0"/>
                <a:ea typeface="+mn-ea"/>
                <a:cs typeface="+mn-cs"/>
              </a:rPr>
              <a:t>(MEAN</a:t>
            </a:r>
            <a:r>
              <a:rPr lang="ka-GE" sz="1200" b="0" i="0" u="none" strike="noStrike" kern="1200" baseline="0" dirty="0">
                <a:solidFill>
                  <a:prstClr val="black"/>
                </a:solidFill>
                <a:latin typeface="Sylfaen" pitchFamily="18" charset="0"/>
                <a:ea typeface="+mn-ea"/>
                <a:cs typeface="+mn-cs"/>
              </a:rPr>
              <a:t> </a:t>
            </a:r>
            <a:r>
              <a:rPr lang="en-US" sz="1200" b="0" i="0" u="none" strike="noStrike" kern="1200" baseline="0" dirty="0">
                <a:solidFill>
                  <a:prstClr val="black"/>
                </a:solidFill>
                <a:latin typeface="Sylfaen" pitchFamily="18" charset="0"/>
                <a:ea typeface="+mn-ea"/>
                <a:cs typeface="+mn-cs"/>
              </a:rPr>
              <a:t>on </a:t>
            </a:r>
            <a:r>
              <a:rPr lang="ka-GE" sz="1200" b="0" i="0" u="none" strike="noStrike" kern="1200" baseline="0" dirty="0">
                <a:solidFill>
                  <a:prstClr val="black"/>
                </a:solidFill>
                <a:latin typeface="Sylfaen" pitchFamily="18" charset="0"/>
                <a:ea typeface="+mn-ea"/>
                <a:cs typeface="+mn-cs"/>
              </a:rPr>
              <a:t>7</a:t>
            </a:r>
            <a:r>
              <a:rPr lang="en-US" sz="1200" b="0" i="0" u="none" strike="noStrike" kern="1200" baseline="0" dirty="0">
                <a:solidFill>
                  <a:prstClr val="black"/>
                </a:solidFill>
                <a:latin typeface="Sylfaen" pitchFamily="18" charset="0"/>
                <a:ea typeface="+mn-ea"/>
                <a:cs typeface="+mn-cs"/>
              </a:rPr>
              <a:t>-Point Scale)</a:t>
            </a: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your probability of getting infected with the novel  Coronavirus?
(1- "Very Low"; 7- "Very High") </c:v>
                </c:pt>
                <c:pt idx="1">
                  <c:v>How severe would contracting the novel coronavirus be for you?
(1 - "Very minor"; 7 - "Very severe") </c:v>
                </c:pt>
                <c:pt idx="2">
                  <c:v> How susceptible do you consider yourself to an infection with the novel coronavirus?
(1 - "Completely susceptible"; 7 - "Completely un-susceptible") </c:v>
                </c:pt>
                <c:pt idx="3">
                  <c:v>I believe that it is close to me - far away from me.... 
(1 - "Very close to me"; 7 - "Very far from me") </c:v>
                </c:pt>
                <c:pt idx="4">
                  <c:v> For me avoiding an infection with the novel coronavirus in the current situation is…
(1 - "Very difficult";  7 - "Very easy") </c:v>
                </c:pt>
              </c:strCache>
            </c:strRef>
          </c:cat>
          <c:val>
            <c:numRef>
              <c:f>Sheet1!$B$2:$B$6</c:f>
              <c:numCache>
                <c:formatCode>###0.00</c:formatCode>
                <c:ptCount val="5"/>
                <c:pt idx="0">
                  <c:v>3.1260997067448679</c:v>
                </c:pt>
                <c:pt idx="1">
                  <c:v>3.4738675958188154</c:v>
                </c:pt>
                <c:pt idx="2">
                  <c:v>4.683139534883721</c:v>
                </c:pt>
                <c:pt idx="3">
                  <c:v>5.2623906705539358</c:v>
                </c:pt>
                <c:pt idx="4">
                  <c:v>5.3869209809264307</c:v>
                </c:pt>
              </c:numCache>
            </c:numRef>
          </c:val>
          <c:extLst>
            <c:ext xmlns:c16="http://schemas.microsoft.com/office/drawing/2014/chart" uri="{C3380CC4-5D6E-409C-BE32-E72D297353CC}">
              <c16:uniqueId val="{00000000-57D1-4AB2-8E55-A3C22D3C933A}"/>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your probability of getting infected with the novel  Coronavirus?
(1- "Very Low"; 7- "Very High") </c:v>
                </c:pt>
                <c:pt idx="1">
                  <c:v>How severe would contracting the novel coronavirus be for you?
(1 - "Very minor"; 7 - "Very severe") </c:v>
                </c:pt>
                <c:pt idx="2">
                  <c:v> How susceptible do you consider yourself to an infection with the novel coronavirus?
(1 - "Completely susceptible"; 7 - "Completely un-susceptible") </c:v>
                </c:pt>
                <c:pt idx="3">
                  <c:v>I believe that it is close to me - far away from me.... 
(1 - "Very close to me"; 7 - "Very far from me") </c:v>
                </c:pt>
                <c:pt idx="4">
                  <c:v> For me avoiding an infection with the novel coronavirus in the current situation is…
(1 - "Very difficult";  7 - "Very easy") </c:v>
                </c:pt>
              </c:strCache>
            </c:strRef>
          </c:cat>
          <c:val>
            <c:numRef>
              <c:f>Sheet1!$C$2:$C$6</c:f>
              <c:numCache>
                <c:formatCode>###0.00</c:formatCode>
                <c:ptCount val="5"/>
                <c:pt idx="0">
                  <c:v>2.8827586206896552</c:v>
                </c:pt>
                <c:pt idx="1">
                  <c:v>3.1583333333333332</c:v>
                </c:pt>
                <c:pt idx="2">
                  <c:v>4.435643564356436</c:v>
                </c:pt>
                <c:pt idx="3">
                  <c:v>4.86551724137931</c:v>
                </c:pt>
                <c:pt idx="4">
                  <c:v>4.8215384615384611</c:v>
                </c:pt>
              </c:numCache>
            </c:numRef>
          </c:val>
          <c:extLst>
            <c:ext xmlns:c16="http://schemas.microsoft.com/office/drawing/2014/chart" uri="{C3380CC4-5D6E-409C-BE32-E72D297353CC}">
              <c16:uniqueId val="{00000001-57D1-4AB2-8E55-A3C22D3C933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What is your probability of getting infected with the novel  Coronavirus?
(1- "Very Low"; 7- "Very High") </c:v>
                </c:pt>
                <c:pt idx="1">
                  <c:v>How severe would contracting the novel coronavirus be for you?
(1 - "Very minor"; 7 - "Very severe") </c:v>
                </c:pt>
                <c:pt idx="2">
                  <c:v> How susceptible do you consider yourself to an infection with the novel coronavirus?
(1 - "Completely susceptible"; 7 - "Completely un-susceptible") </c:v>
                </c:pt>
                <c:pt idx="3">
                  <c:v>I believe that it is close to me - far away from me.... 
(1 - "Very close to me"; 7 - "Very far from me") </c:v>
                </c:pt>
                <c:pt idx="4">
                  <c:v> For me avoiding an infection with the novel coronavirus in the current situation is…
(1 - "Very difficult";  7 - "Very easy") </c:v>
                </c:pt>
              </c:strCache>
            </c:strRef>
          </c:cat>
          <c:val>
            <c:numRef>
              <c:f>Sheet1!$D$2:$D$6</c:f>
              <c:numCache>
                <c:formatCode>General</c:formatCode>
                <c:ptCount val="5"/>
                <c:pt idx="0">
                  <c:v>3</c:v>
                </c:pt>
                <c:pt idx="1">
                  <c:v>3.56</c:v>
                </c:pt>
                <c:pt idx="2">
                  <c:v>4.88</c:v>
                </c:pt>
                <c:pt idx="3">
                  <c:v>5.16</c:v>
                </c:pt>
                <c:pt idx="4">
                  <c:v>5.48</c:v>
                </c:pt>
              </c:numCache>
            </c:numRef>
          </c:val>
          <c:extLst>
            <c:ext xmlns:c16="http://schemas.microsoft.com/office/drawing/2014/chart" uri="{C3380CC4-5D6E-409C-BE32-E72D297353CC}">
              <c16:uniqueId val="{00000000-1203-45E3-8AC9-09A85AE7C3DB}"/>
            </c:ext>
          </c:extLst>
        </c:ser>
        <c:dLbls>
          <c:showLegendKey val="0"/>
          <c:showVal val="0"/>
          <c:showCatName val="0"/>
          <c:showSerName val="0"/>
          <c:showPercent val="0"/>
          <c:showBubbleSize val="0"/>
        </c:dLbls>
        <c:gapWidth val="75"/>
        <c:overlap val="-25"/>
        <c:axId val="155715840"/>
        <c:axId val="155725824"/>
      </c:barChart>
      <c:catAx>
        <c:axId val="155715840"/>
        <c:scaling>
          <c:orientation val="maxMin"/>
        </c:scaling>
        <c:delete val="0"/>
        <c:axPos val="l"/>
        <c:numFmt formatCode="General" sourceLinked="0"/>
        <c:majorTickMark val="none"/>
        <c:minorTickMark val="none"/>
        <c:tickLblPos val="nextTo"/>
        <c:txPr>
          <a:bodyPr/>
          <a:lstStyle/>
          <a:p>
            <a:pPr>
              <a:defRPr sz="1000"/>
            </a:pPr>
            <a:endParaRPr lang="en-US"/>
          </a:p>
        </c:txPr>
        <c:crossAx val="155725824"/>
        <c:crosses val="autoZero"/>
        <c:auto val="1"/>
        <c:lblAlgn val="ctr"/>
        <c:lblOffset val="100"/>
        <c:noMultiLvlLbl val="0"/>
      </c:catAx>
      <c:valAx>
        <c:axId val="155725824"/>
        <c:scaling>
          <c:orientation val="minMax"/>
        </c:scaling>
        <c:delete val="0"/>
        <c:axPos val="t"/>
        <c:numFmt formatCode="###0.00" sourceLinked="1"/>
        <c:majorTickMark val="none"/>
        <c:minorTickMark val="none"/>
        <c:tickLblPos val="none"/>
        <c:spPr>
          <a:ln w="9525">
            <a:noFill/>
          </a:ln>
        </c:spPr>
        <c:crossAx val="155715840"/>
        <c:crosses val="autoZero"/>
        <c:crossBetween val="between"/>
      </c:valAx>
    </c:plotArea>
    <c:legend>
      <c:legendPos val="b"/>
      <c:overlay val="0"/>
      <c:txPr>
        <a:bodyPr/>
        <a:lstStyle/>
        <a:p>
          <a:pPr>
            <a:defRPr sz="120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1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Attitudes to the COVID-10</a:t>
            </a:r>
            <a:endParaRPr lang="en-US" dirty="0">
              <a:effectLst/>
            </a:endParaRPr>
          </a:p>
          <a:p>
            <a:pPr>
              <a:defRPr/>
            </a:pPr>
            <a:r>
              <a:rPr lang="en-US" sz="1200" b="0" i="0" u="none" strike="noStrike" kern="1200" baseline="0" dirty="0">
                <a:solidFill>
                  <a:prstClr val="black"/>
                </a:solidFill>
                <a:latin typeface="Sylfaen" pitchFamily="18" charset="0"/>
                <a:ea typeface="+mn-ea"/>
                <a:cs typeface="+mn-cs"/>
              </a:rPr>
              <a:t>MEAN on the </a:t>
            </a:r>
            <a:r>
              <a:rPr lang="ka-GE" sz="1200" b="0" i="0" u="none" strike="noStrike" kern="1200" baseline="0" dirty="0">
                <a:solidFill>
                  <a:prstClr val="black"/>
                </a:solidFill>
                <a:latin typeface="Sylfaen" pitchFamily="18" charset="0"/>
                <a:ea typeface="+mn-ea"/>
                <a:cs typeface="+mn-cs"/>
              </a:rPr>
              <a:t>7</a:t>
            </a:r>
            <a:r>
              <a:rPr lang="en-US" sz="1200" b="0" i="0" u="none" strike="noStrike" kern="1200" baseline="0" dirty="0">
                <a:solidFill>
                  <a:prstClr val="black"/>
                </a:solidFill>
                <a:latin typeface="Sylfaen" pitchFamily="18" charset="0"/>
                <a:ea typeface="+mn-ea"/>
                <a:cs typeface="+mn-cs"/>
              </a:rPr>
              <a:t>-Point Scale</a:t>
            </a: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Close to me - far away from me</c:v>
                </c:pt>
                <c:pt idx="1">
                  <c:v>Spreading slowly - Spreading fast</c:v>
                </c:pt>
                <c:pt idx="2">
                  <c:v>Something I think about all the time - Something I almost never think about</c:v>
                </c:pt>
                <c:pt idx="3">
                  <c:v>Fear-inducing - Not fear-inducing</c:v>
                </c:pt>
                <c:pt idx="4">
                  <c:v>Media hyped - Not media hyped</c:v>
                </c:pt>
                <c:pt idx="5">
                  <c:v>Worrying - Not worrying</c:v>
                </c:pt>
                <c:pt idx="6">
                  <c:v>Something that makes me feel helpless - Something I am able to combat with my own action</c:v>
                </c:pt>
              </c:strCache>
            </c:strRef>
          </c:cat>
          <c:val>
            <c:numRef>
              <c:f>Sheet1!$B$2:$B$8</c:f>
              <c:numCache>
                <c:formatCode>###0.00</c:formatCode>
                <c:ptCount val="7"/>
                <c:pt idx="0">
                  <c:v>5.2623906705539358</c:v>
                </c:pt>
                <c:pt idx="1">
                  <c:v>4.9083094555873927</c:v>
                </c:pt>
                <c:pt idx="2">
                  <c:v>4.1147540983606561</c:v>
                </c:pt>
                <c:pt idx="3">
                  <c:v>3.036111111111111</c:v>
                </c:pt>
                <c:pt idx="4">
                  <c:v>4.7313432835820892</c:v>
                </c:pt>
                <c:pt idx="5">
                  <c:v>3.1875</c:v>
                </c:pt>
                <c:pt idx="6">
                  <c:v>4.6477272727272725</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Close to me - far away from me</c:v>
                </c:pt>
                <c:pt idx="1">
                  <c:v>Spreading slowly - Spreading fast</c:v>
                </c:pt>
                <c:pt idx="2">
                  <c:v>Something I think about all the time - Something I almost never think about</c:v>
                </c:pt>
                <c:pt idx="3">
                  <c:v>Fear-inducing - Not fear-inducing</c:v>
                </c:pt>
                <c:pt idx="4">
                  <c:v>Media hyped - Not media hyped</c:v>
                </c:pt>
                <c:pt idx="5">
                  <c:v>Worrying - Not worrying</c:v>
                </c:pt>
                <c:pt idx="6">
                  <c:v>Something that makes me feel helpless - Something I am able to combat with my own action</c:v>
                </c:pt>
              </c:strCache>
            </c:strRef>
          </c:cat>
          <c:val>
            <c:numRef>
              <c:f>Sheet1!$C$2:$C$8</c:f>
              <c:numCache>
                <c:formatCode>###0.00</c:formatCode>
                <c:ptCount val="7"/>
                <c:pt idx="0">
                  <c:v>4.86551724137931</c:v>
                </c:pt>
                <c:pt idx="1">
                  <c:v>3.9747634069400632</c:v>
                </c:pt>
                <c:pt idx="2">
                  <c:v>4.4011627906976747</c:v>
                </c:pt>
                <c:pt idx="3">
                  <c:v>2.3305322128851542</c:v>
                </c:pt>
                <c:pt idx="4">
                  <c:v>4.6273291925465836</c:v>
                </c:pt>
                <c:pt idx="5">
                  <c:v>2.9608938547486034</c:v>
                </c:pt>
                <c:pt idx="6">
                  <c:v>4.9300911854103342</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Close to me - far away from me</c:v>
                </c:pt>
                <c:pt idx="1">
                  <c:v>Spreading slowly - Spreading fast</c:v>
                </c:pt>
                <c:pt idx="2">
                  <c:v>Something I think about all the time - Something I almost never think about</c:v>
                </c:pt>
                <c:pt idx="3">
                  <c:v>Fear-inducing - Not fear-inducing</c:v>
                </c:pt>
                <c:pt idx="4">
                  <c:v>Media hyped - Not media hyped</c:v>
                </c:pt>
                <c:pt idx="5">
                  <c:v>Worrying - Not worrying</c:v>
                </c:pt>
                <c:pt idx="6">
                  <c:v>Something that makes me feel helpless - Something I am able to combat with my own action</c:v>
                </c:pt>
              </c:strCache>
            </c:strRef>
          </c:cat>
          <c:val>
            <c:numRef>
              <c:f>Sheet1!$D$2:$D$8</c:f>
              <c:numCache>
                <c:formatCode>###0.00</c:formatCode>
                <c:ptCount val="7"/>
                <c:pt idx="1">
                  <c:v>4.5526315789473681</c:v>
                </c:pt>
                <c:pt idx="3">
                  <c:v>2.6977687626774847</c:v>
                </c:pt>
                <c:pt idx="4">
                  <c:v>4.8055555555555554</c:v>
                </c:pt>
                <c:pt idx="5">
                  <c:v>2.7671092951991829</c:v>
                </c:pt>
              </c:numCache>
            </c:numRef>
          </c:val>
          <c:extLst>
            <c:ext xmlns:c16="http://schemas.microsoft.com/office/drawing/2014/chart" uri="{C3380CC4-5D6E-409C-BE32-E72D297353CC}">
              <c16:uniqueId val="{00000000-76C1-4D99-9680-943FBC314F96}"/>
            </c:ext>
          </c:extLst>
        </c:ser>
        <c:dLbls>
          <c:showLegendKey val="0"/>
          <c:showVal val="0"/>
          <c:showCatName val="0"/>
          <c:showSerName val="0"/>
          <c:showPercent val="0"/>
          <c:showBubbleSize val="0"/>
        </c:dLbls>
        <c:gapWidth val="75"/>
        <c:overlap val="-25"/>
        <c:axId val="154162304"/>
        <c:axId val="154220032"/>
      </c:barChart>
      <c:catAx>
        <c:axId val="154162304"/>
        <c:scaling>
          <c:orientation val="maxMin"/>
        </c:scaling>
        <c:delete val="0"/>
        <c:axPos val="l"/>
        <c:numFmt formatCode="General" sourceLinked="0"/>
        <c:majorTickMark val="none"/>
        <c:minorTickMark val="none"/>
        <c:tickLblPos val="nextTo"/>
        <c:crossAx val="154220032"/>
        <c:crosses val="autoZero"/>
        <c:auto val="1"/>
        <c:lblAlgn val="ctr"/>
        <c:lblOffset val="100"/>
        <c:noMultiLvlLbl val="0"/>
      </c:catAx>
      <c:valAx>
        <c:axId val="154220032"/>
        <c:scaling>
          <c:orientation val="minMax"/>
          <c:max val="7"/>
          <c:min val="0"/>
        </c:scaling>
        <c:delete val="0"/>
        <c:axPos val="t"/>
        <c:numFmt formatCode="###0.00" sourceLinked="1"/>
        <c:majorTickMark val="none"/>
        <c:minorTickMark val="none"/>
        <c:tickLblPos val="none"/>
        <c:spPr>
          <a:ln w="9525">
            <a:noFill/>
          </a:ln>
        </c:spPr>
        <c:crossAx val="154162304"/>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1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Support for the strict measures   </a:t>
            </a:r>
            <a:endParaRPr lang="en-US" dirty="0">
              <a:effectLst/>
            </a:endParaRPr>
          </a:p>
          <a:p>
            <a:pPr>
              <a:defRPr/>
            </a:pPr>
            <a:r>
              <a:rPr lang="ka-GE" sz="1200" b="0" i="0" baseline="0" dirty="0">
                <a:effectLst/>
              </a:rPr>
              <a:t>(</a:t>
            </a:r>
            <a:r>
              <a:rPr lang="en-US" sz="1200" b="0" i="0" baseline="0" dirty="0">
                <a:effectLst/>
              </a:rPr>
              <a:t>MEAN</a:t>
            </a:r>
            <a:r>
              <a:rPr lang="ka-GE" sz="1200" b="0" i="0" baseline="0" dirty="0">
                <a:effectLst/>
              </a:rPr>
              <a:t> </a:t>
            </a:r>
            <a:r>
              <a:rPr lang="en-US" sz="1200" b="0" i="0" baseline="0" dirty="0">
                <a:effectLst/>
              </a:rPr>
              <a:t>on 7-Point scale: </a:t>
            </a:r>
            <a:r>
              <a:rPr lang="ka-GE" sz="1200" b="0" i="0" baseline="0" dirty="0">
                <a:effectLst/>
              </a:rPr>
              <a:t>1 – </a:t>
            </a:r>
            <a:r>
              <a:rPr lang="en-US" sz="1200" b="0" i="0" baseline="0" dirty="0">
                <a:effectLst/>
              </a:rPr>
              <a:t>Completely Disagree</a:t>
            </a:r>
            <a:r>
              <a:rPr lang="ka-GE" sz="1200" b="0" i="0" baseline="0" dirty="0">
                <a:effectLst/>
              </a:rPr>
              <a:t>, 7- </a:t>
            </a:r>
            <a:r>
              <a:rPr lang="en-US" sz="1200" b="0" i="0" baseline="0" dirty="0">
                <a:effectLst/>
              </a:rPr>
              <a:t>Completely Agree)</a:t>
            </a:r>
            <a:endParaRPr lang="en-US" sz="1200" dirty="0">
              <a:effectLst/>
            </a:endParaRPr>
          </a:p>
        </c:rich>
      </c:tx>
      <c:overlay val="0"/>
    </c:title>
    <c:autoTitleDeleted val="0"/>
    <c:plotArea>
      <c:layout>
        <c:manualLayout>
          <c:layoutTarget val="inner"/>
          <c:xMode val="edge"/>
          <c:yMode val="edge"/>
          <c:x val="0.49445048242209205"/>
          <c:y val="0.12217599883347922"/>
          <c:w val="0.47268566781265137"/>
          <c:h val="0.82612219305920098"/>
        </c:manualLayout>
      </c:layout>
      <c:barChart>
        <c:barDir val="bar"/>
        <c:grouping val="clustered"/>
        <c:varyColors val="0"/>
        <c:ser>
          <c:idx val="0"/>
          <c:order val="0"/>
          <c:tx>
            <c:strRef>
              <c:f>Sheet1!$B$1</c:f>
              <c:strCache>
                <c:ptCount val="1"/>
                <c:pt idx="0">
                  <c:v>Samtskhe-Javakheti</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People, who come from countries where there have been cases of coronavirus should be quarantined, whether they are sick or not. </c:v>
                </c:pt>
                <c:pt idx="1">
                  <c:v>The government should restrict personal liberty rights to combat the novel coronavirus</c:v>
                </c:pt>
                <c:pt idx="2">
                  <c:v>The government should restrict access to the Internet and social media to combat the spread of misinformation about the novel coronavirus.</c:v>
                </c:pt>
                <c:pt idx="3">
                  <c:v> The events planned with the participation of more than 3 people should be cancelled by the organizers.</c:v>
                </c:pt>
                <c:pt idx="4">
                  <c:v>It should only be allowed to leave home for professional, health or urgent reasons.</c:v>
                </c:pt>
                <c:pt idx="5">
                  <c:v> Anyone who is not originally from this country should be quarantined or sent away.</c:v>
                </c:pt>
              </c:strCache>
            </c:strRef>
          </c:cat>
          <c:val>
            <c:numRef>
              <c:f>Sheet1!$B$2:$B$7</c:f>
              <c:numCache>
                <c:formatCode>###0.00</c:formatCode>
                <c:ptCount val="6"/>
                <c:pt idx="0">
                  <c:v>5.6151685393258424</c:v>
                </c:pt>
                <c:pt idx="1">
                  <c:v>4.2647058823529411</c:v>
                </c:pt>
                <c:pt idx="2">
                  <c:v>3.2035398230088497</c:v>
                </c:pt>
                <c:pt idx="3">
                  <c:v>4.2314285714285713</c:v>
                </c:pt>
                <c:pt idx="4">
                  <c:v>4.4899135446685881</c:v>
                </c:pt>
                <c:pt idx="5">
                  <c:v>4.0117994100294982</c:v>
                </c:pt>
              </c:numCache>
            </c:numRef>
          </c:val>
          <c:extLst>
            <c:ext xmlns:c16="http://schemas.microsoft.com/office/drawing/2014/chart" uri="{C3380CC4-5D6E-409C-BE32-E72D297353CC}">
              <c16:uniqueId val="{00000000-09E3-4308-A36E-77AC0DD5A83F}"/>
            </c:ext>
          </c:extLst>
        </c:ser>
        <c:ser>
          <c:idx val="1"/>
          <c:order val="1"/>
          <c:tx>
            <c:strRef>
              <c:f>Sheet1!$C$1</c:f>
              <c:strCache>
                <c:ptCount val="1"/>
                <c:pt idx="0">
                  <c:v>Kvemo Kartli</c:v>
                </c:pt>
              </c:strCache>
            </c:strRef>
          </c:tx>
          <c:invertIfNegative val="0"/>
          <c:dLbls>
            <c:numFmt formatCode="#,##0.0" sourceLinked="0"/>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People, who come from countries where there have been cases of coronavirus should be quarantined, whether they are sick or not. </c:v>
                </c:pt>
                <c:pt idx="1">
                  <c:v>The government should restrict personal liberty rights to combat the novel coronavirus</c:v>
                </c:pt>
                <c:pt idx="2">
                  <c:v>The government should restrict access to the Internet and social media to combat the spread of misinformation about the novel coronavirus.</c:v>
                </c:pt>
                <c:pt idx="3">
                  <c:v> The events planned with the participation of more than 3 people should be cancelled by the organizers.</c:v>
                </c:pt>
                <c:pt idx="4">
                  <c:v>It should only be allowed to leave home for professional, health or urgent reasons.</c:v>
                </c:pt>
                <c:pt idx="5">
                  <c:v> Anyone who is not originally from this country should be quarantined or sent away.</c:v>
                </c:pt>
              </c:strCache>
            </c:strRef>
          </c:cat>
          <c:val>
            <c:numRef>
              <c:f>Sheet1!$C$2:$C$7</c:f>
              <c:numCache>
                <c:formatCode>###0.00</c:formatCode>
                <c:ptCount val="6"/>
                <c:pt idx="0">
                  <c:v>5.7507418397626111</c:v>
                </c:pt>
                <c:pt idx="1">
                  <c:v>4.33003300330033</c:v>
                </c:pt>
                <c:pt idx="2">
                  <c:v>3.2</c:v>
                </c:pt>
                <c:pt idx="3">
                  <c:v>4.5981012658227849</c:v>
                </c:pt>
                <c:pt idx="4">
                  <c:v>5.1841359773371103</c:v>
                </c:pt>
                <c:pt idx="5">
                  <c:v>3.6634920634920634</c:v>
                </c:pt>
              </c:numCache>
            </c:numRef>
          </c:val>
          <c:extLst>
            <c:ext xmlns:c16="http://schemas.microsoft.com/office/drawing/2014/chart" uri="{C3380CC4-5D6E-409C-BE32-E72D297353CC}">
              <c16:uniqueId val="{00000001-09E3-4308-A36E-77AC0DD5A83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People, who come from countries where there have been cases of coronavirus should be quarantined, whether they are sick or not. </c:v>
                </c:pt>
                <c:pt idx="1">
                  <c:v>The government should restrict personal liberty rights to combat the novel coronavirus</c:v>
                </c:pt>
                <c:pt idx="2">
                  <c:v>The government should restrict access to the Internet and social media to combat the spread of misinformation about the novel coronavirus.</c:v>
                </c:pt>
                <c:pt idx="3">
                  <c:v> The events planned with the participation of more than 3 people should be cancelled by the organizers.</c:v>
                </c:pt>
                <c:pt idx="4">
                  <c:v>It should only be allowed to leave home for professional, health or urgent reasons.</c:v>
                </c:pt>
                <c:pt idx="5">
                  <c:v> Anyone who is not originally from this country should be quarantined or sent away.</c:v>
                </c:pt>
              </c:strCache>
            </c:strRef>
          </c:cat>
          <c:val>
            <c:numRef>
              <c:f>Sheet1!$D$2:$D$7</c:f>
              <c:numCache>
                <c:formatCode>General</c:formatCode>
                <c:ptCount val="6"/>
                <c:pt idx="2" formatCode="###0.00">
                  <c:v>2.8266219239373602</c:v>
                </c:pt>
                <c:pt idx="4" formatCode="###0.00">
                  <c:v>4.6418988648090815</c:v>
                </c:pt>
              </c:numCache>
            </c:numRef>
          </c:val>
          <c:extLst>
            <c:ext xmlns:c16="http://schemas.microsoft.com/office/drawing/2014/chart" uri="{C3380CC4-5D6E-409C-BE32-E72D297353CC}">
              <c16:uniqueId val="{00000000-2D8C-4120-A1FE-4729FB5B920A}"/>
            </c:ext>
          </c:extLst>
        </c:ser>
        <c:dLbls>
          <c:showLegendKey val="0"/>
          <c:showVal val="0"/>
          <c:showCatName val="0"/>
          <c:showSerName val="0"/>
          <c:showPercent val="0"/>
          <c:showBubbleSize val="0"/>
        </c:dLbls>
        <c:gapWidth val="75"/>
        <c:overlap val="-25"/>
        <c:axId val="154812416"/>
        <c:axId val="154815104"/>
      </c:barChart>
      <c:catAx>
        <c:axId val="154812416"/>
        <c:scaling>
          <c:orientation val="maxMin"/>
        </c:scaling>
        <c:delete val="0"/>
        <c:axPos val="l"/>
        <c:numFmt formatCode="General" sourceLinked="0"/>
        <c:majorTickMark val="none"/>
        <c:minorTickMark val="none"/>
        <c:tickLblPos val="nextTo"/>
        <c:txPr>
          <a:bodyPr/>
          <a:lstStyle/>
          <a:p>
            <a:pPr>
              <a:defRPr sz="900"/>
            </a:pPr>
            <a:endParaRPr lang="en-US"/>
          </a:p>
        </c:txPr>
        <c:crossAx val="154815104"/>
        <c:crosses val="autoZero"/>
        <c:auto val="1"/>
        <c:lblAlgn val="ctr"/>
        <c:lblOffset val="100"/>
        <c:noMultiLvlLbl val="0"/>
      </c:catAx>
      <c:valAx>
        <c:axId val="154815104"/>
        <c:scaling>
          <c:orientation val="minMax"/>
          <c:max val="7"/>
          <c:min val="0"/>
        </c:scaling>
        <c:delete val="0"/>
        <c:axPos val="t"/>
        <c:numFmt formatCode="###0.00" sourceLinked="1"/>
        <c:majorTickMark val="none"/>
        <c:minorTickMark val="none"/>
        <c:tickLblPos val="none"/>
        <c:spPr>
          <a:ln w="9525">
            <a:noFill/>
          </a:ln>
        </c:spPr>
        <c:crossAx val="15481241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1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200" b="1" i="0" baseline="0" dirty="0">
                <a:effectLst/>
              </a:rPr>
              <a:t>Are you going to do or have you already done the following activities? </a:t>
            </a:r>
            <a:endParaRPr lang="en-US" sz="1200" dirty="0">
              <a:effectLst/>
            </a:endParaRPr>
          </a:p>
        </c:rich>
      </c:tx>
      <c:layout>
        <c:manualLayout>
          <c:xMode val="edge"/>
          <c:yMode val="edge"/>
          <c:x val="0.10304716574607278"/>
          <c:y val="1.1111111111111112E-2"/>
        </c:manualLayout>
      </c:layout>
      <c:overlay val="0"/>
    </c:title>
    <c:autoTitleDeleted val="0"/>
    <c:plotArea>
      <c:layout>
        <c:manualLayout>
          <c:layoutTarget val="inner"/>
          <c:xMode val="edge"/>
          <c:yMode val="edge"/>
          <c:x val="0.58333294159125526"/>
          <c:y val="8.9096092155147619E-2"/>
          <c:w val="0.38930387432914232"/>
          <c:h val="0.86594065325167935"/>
        </c:manualLayout>
      </c:layout>
      <c:barChart>
        <c:barDir val="bar"/>
        <c:grouping val="clustered"/>
        <c:varyColors val="0"/>
        <c:ser>
          <c:idx val="0"/>
          <c:order val="0"/>
          <c:tx>
            <c:strRef>
              <c:f>'[IV talga_Sedegebi.xlsx]N18 slaidi'!$C$204</c:f>
              <c:strCache>
                <c:ptCount val="1"/>
                <c:pt idx="0">
                  <c:v>სამცხე-ჯავახეთი</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slaidi'!$C$205:$C$228</c:f>
              <c:numCache>
                <c:formatCode>###0.0</c:formatCode>
                <c:ptCount val="24"/>
                <c:pt idx="0">
                  <c:v>10.52631578947368</c:v>
                </c:pt>
                <c:pt idx="1">
                  <c:v>18.684210526315788</c:v>
                </c:pt>
                <c:pt idx="2">
                  <c:v>70.789473684210577</c:v>
                </c:pt>
                <c:pt idx="3">
                  <c:v>17.105263157894747</c:v>
                </c:pt>
                <c:pt idx="4">
                  <c:v>14.736842105263158</c:v>
                </c:pt>
                <c:pt idx="5">
                  <c:v>68.15789473684211</c:v>
                </c:pt>
                <c:pt idx="6">
                  <c:v>30.263157894736828</c:v>
                </c:pt>
                <c:pt idx="7">
                  <c:v>10.263157894736842</c:v>
                </c:pt>
                <c:pt idx="8">
                  <c:v>59.473684210526294</c:v>
                </c:pt>
                <c:pt idx="9">
                  <c:v>26.842105263157887</c:v>
                </c:pt>
                <c:pt idx="10">
                  <c:v>18.157894736842128</c:v>
                </c:pt>
                <c:pt idx="11">
                  <c:v>55</c:v>
                </c:pt>
                <c:pt idx="12">
                  <c:v>39.473684210526294</c:v>
                </c:pt>
                <c:pt idx="13">
                  <c:v>11.315789473684223</c:v>
                </c:pt>
                <c:pt idx="14">
                  <c:v>49.210526315789473</c:v>
                </c:pt>
                <c:pt idx="15">
                  <c:v>28.947368421052641</c:v>
                </c:pt>
                <c:pt idx="16">
                  <c:v>13.684210526315788</c:v>
                </c:pt>
                <c:pt idx="17">
                  <c:v>57.368421052631547</c:v>
                </c:pt>
                <c:pt idx="18">
                  <c:v>30.263157894736828</c:v>
                </c:pt>
                <c:pt idx="19">
                  <c:v>12.894736842105274</c:v>
                </c:pt>
                <c:pt idx="20">
                  <c:v>56.842105263157912</c:v>
                </c:pt>
                <c:pt idx="21">
                  <c:v>38.938053097345126</c:v>
                </c:pt>
                <c:pt idx="22">
                  <c:v>11.504424778761067</c:v>
                </c:pt>
                <c:pt idx="23">
                  <c:v>49.557522123893804</c:v>
                </c:pt>
              </c:numCache>
            </c:numRef>
          </c:val>
          <c:extLst>
            <c:ext xmlns:c16="http://schemas.microsoft.com/office/drawing/2014/chart" uri="{C3380CC4-5D6E-409C-BE32-E72D297353CC}">
              <c16:uniqueId val="{00000000-451E-4A18-8551-830DF7F1D934}"/>
            </c:ext>
          </c:extLst>
        </c:ser>
        <c:ser>
          <c:idx val="1"/>
          <c:order val="1"/>
          <c:tx>
            <c:strRef>
              <c:f>'[IV talga_Sedegebi.xlsx]N18 slaidi'!$D$204</c:f>
              <c:strCache>
                <c:ptCount val="1"/>
                <c:pt idx="0">
                  <c:v>ქვემო ქართლი</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slaidi'!$D$205:$D$228</c:f>
              <c:numCache>
                <c:formatCode>###0.0</c:formatCode>
                <c:ptCount val="24"/>
                <c:pt idx="0">
                  <c:v>12.894736842105274</c:v>
                </c:pt>
                <c:pt idx="1">
                  <c:v>13.42105263157895</c:v>
                </c:pt>
                <c:pt idx="2">
                  <c:v>73.684210526315795</c:v>
                </c:pt>
                <c:pt idx="3">
                  <c:v>14.210526315789474</c:v>
                </c:pt>
                <c:pt idx="4">
                  <c:v>15.789473684210517</c:v>
                </c:pt>
                <c:pt idx="5">
                  <c:v>70</c:v>
                </c:pt>
                <c:pt idx="6">
                  <c:v>19.210526315789473</c:v>
                </c:pt>
                <c:pt idx="7">
                  <c:v>13.947368421052621</c:v>
                </c:pt>
                <c:pt idx="8">
                  <c:v>66.84210526315789</c:v>
                </c:pt>
                <c:pt idx="9">
                  <c:v>21.052631578947349</c:v>
                </c:pt>
                <c:pt idx="10">
                  <c:v>14.210526315789474</c:v>
                </c:pt>
                <c:pt idx="11">
                  <c:v>64.73684210526315</c:v>
                </c:pt>
                <c:pt idx="12">
                  <c:v>25.263157894736828</c:v>
                </c:pt>
                <c:pt idx="13">
                  <c:v>15</c:v>
                </c:pt>
                <c:pt idx="14">
                  <c:v>59.736842105263136</c:v>
                </c:pt>
                <c:pt idx="15">
                  <c:v>25.263157894736828</c:v>
                </c:pt>
                <c:pt idx="16">
                  <c:v>16.315789473684209</c:v>
                </c:pt>
                <c:pt idx="17">
                  <c:v>58.421052631578974</c:v>
                </c:pt>
                <c:pt idx="18">
                  <c:v>31.052631578947349</c:v>
                </c:pt>
                <c:pt idx="19">
                  <c:v>15.789473684210517</c:v>
                </c:pt>
                <c:pt idx="20">
                  <c:v>53.157894736842067</c:v>
                </c:pt>
                <c:pt idx="21">
                  <c:v>36.548223350253807</c:v>
                </c:pt>
                <c:pt idx="22">
                  <c:v>18.274111675126893</c:v>
                </c:pt>
                <c:pt idx="23">
                  <c:v>45.177664974619255</c:v>
                </c:pt>
              </c:numCache>
            </c:numRef>
          </c:val>
          <c:extLst>
            <c:ext xmlns:c16="http://schemas.microsoft.com/office/drawing/2014/chart" uri="{C3380CC4-5D6E-409C-BE32-E72D297353CC}">
              <c16:uniqueId val="{00000001-451E-4A18-8551-830DF7F1D934}"/>
            </c:ext>
          </c:extLst>
        </c:ser>
        <c:ser>
          <c:idx val="2"/>
          <c:order val="2"/>
          <c:tx>
            <c:strRef>
              <c:f>'[IV talga_Sedegebi.xlsx]N18 slaidi'!$E$204</c:f>
              <c:strCache>
                <c:ptCount val="1"/>
                <c:pt idx="0">
                  <c:v>მესამე ტალღა</c:v>
                </c:pt>
              </c:strCache>
            </c:strRef>
          </c:tx>
          <c:invertIfNegative val="0"/>
          <c:dLbls>
            <c:spPr>
              <a:noFill/>
              <a:ln>
                <a:noFill/>
              </a:ln>
              <a:effectLst/>
            </c:spPr>
            <c:txPr>
              <a:bodyPr wrap="square" lIns="38100" tIns="19050" rIns="38100" bIns="19050" anchor="ctr">
                <a:spAutoFit/>
              </a:bodyPr>
              <a:lstStyle/>
              <a:p>
                <a:pPr>
                  <a:defRPr sz="9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'[IV talga_Sedegebi.xlsx]N18 slaidi'!$A$205:$B$228</c:f>
              <c:multiLvlStrCache>
                <c:ptCount val="24"/>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pt idx="15">
                    <c:v>უკვე განვახორციელე</c:v>
                  </c:pt>
                  <c:pt idx="16">
                    <c:v>ვაპირებ, რომ განვახორციელო</c:v>
                  </c:pt>
                  <c:pt idx="17">
                    <c:v>არ განმიხორციელებია და არც ვაპირებ განხორციელებას</c:v>
                  </c:pt>
                  <c:pt idx="18">
                    <c:v>უკვე განვახორციელე</c:v>
                  </c:pt>
                  <c:pt idx="19">
                    <c:v>ვაპირებ, რომ განვახორციელო</c:v>
                  </c:pt>
                  <c:pt idx="20">
                    <c:v>არ განმიხორციელებია და არც ვაპირებ განხორციელებას</c:v>
                  </c:pt>
                  <c:pt idx="21">
                    <c:v>უკვე განვახორციელე</c:v>
                  </c:pt>
                  <c:pt idx="22">
                    <c:v>ვაპირებ, რომ განვახორციელო</c:v>
                  </c:pt>
                  <c:pt idx="23">
                    <c:v>არ განმიხორციელებია და არც ვაპირებ განხორციელებას</c:v>
                  </c:pt>
                </c:lvl>
                <c:lvl>
                  <c:pt idx="0">
                    <c:v>შევიძინე დამატებითი მედიკამენტები, რომლებსაც რეგულარულად არ მოვიხმარ</c:v>
                  </c:pt>
                  <c:pt idx="3">
                    <c:v>დამატებით შევიძინე ის მედიკამენტები, რომლებსაც რეგულარულად მოვიხმარ</c:v>
                  </c:pt>
                  <c:pt idx="6">
                    <c:v>დიდი ოდენობით შევიძინე საკვები </c:v>
                  </c:pt>
                  <c:pt idx="9">
                    <c:v>დიდი ოდენობით შევიძინე სადეზინფექციო საშუალებები </c:v>
                  </c:pt>
                  <c:pt idx="12">
                    <c:v>არ დავესწარი სოციალურ ღონისძიებებს, რომლებზე დასწრებაც დაგეგმილი მქონდა</c:v>
                  </c:pt>
                  <c:pt idx="15">
                    <c:v>არ შევხვდი ოჯახის წევრებს, მიუხედავად იმისა, რომ მათ სიპტომები არ ჰქონიათ</c:v>
                  </c:pt>
                  <c:pt idx="18">
                    <c:v>ოჯახის წევრებს და მეგობრებს ვთხოვე, რომ არ მესტუმრონ</c:v>
                  </c:pt>
                  <c:pt idx="21">
                    <c:v>გადავწყვიტეთ, რომ ჩემი ოჯახის არასრულწლოვანი წევრი მეგობარს არ შეხვდება</c:v>
                  </c:pt>
                </c:lvl>
              </c:multiLvlStrCache>
            </c:multiLvlStrRef>
          </c:cat>
          <c:val>
            <c:numRef>
              <c:f>'[IV talga_Sedegebi.xlsx]N18 slaidi'!$E$205:$E$228</c:f>
              <c:numCache>
                <c:formatCode>###0.0</c:formatCode>
                <c:ptCount val="24"/>
                <c:pt idx="0">
                  <c:v>9.6</c:v>
                </c:pt>
                <c:pt idx="1">
                  <c:v>9.7000000000000011</c:v>
                </c:pt>
                <c:pt idx="2">
                  <c:v>80.7</c:v>
                </c:pt>
                <c:pt idx="3">
                  <c:v>21.9</c:v>
                </c:pt>
                <c:pt idx="4">
                  <c:v>8</c:v>
                </c:pt>
                <c:pt idx="5">
                  <c:v>70.099999999999994</c:v>
                </c:pt>
                <c:pt idx="12">
                  <c:v>31.7</c:v>
                </c:pt>
                <c:pt idx="13">
                  <c:v>8.4</c:v>
                </c:pt>
                <c:pt idx="14">
                  <c:v>59.9</c:v>
                </c:pt>
                <c:pt idx="15">
                  <c:v>28</c:v>
                </c:pt>
                <c:pt idx="16">
                  <c:v>8</c:v>
                </c:pt>
                <c:pt idx="17">
                  <c:v>64</c:v>
                </c:pt>
                <c:pt idx="18">
                  <c:v>29.7</c:v>
                </c:pt>
                <c:pt idx="19">
                  <c:v>8.6</c:v>
                </c:pt>
                <c:pt idx="20">
                  <c:v>61.7</c:v>
                </c:pt>
                <c:pt idx="21">
                  <c:v>43.951612903225808</c:v>
                </c:pt>
                <c:pt idx="22">
                  <c:v>7.8629032258064466</c:v>
                </c:pt>
                <c:pt idx="23">
                  <c:v>48.185483870967751</c:v>
                </c:pt>
              </c:numCache>
            </c:numRef>
          </c:val>
          <c:extLst>
            <c:ext xmlns:c16="http://schemas.microsoft.com/office/drawing/2014/chart" uri="{C3380CC4-5D6E-409C-BE32-E72D297353CC}">
              <c16:uniqueId val="{00000002-451E-4A18-8551-830DF7F1D934}"/>
            </c:ext>
          </c:extLst>
        </c:ser>
        <c:dLbls>
          <c:showLegendKey val="0"/>
          <c:showVal val="0"/>
          <c:showCatName val="0"/>
          <c:showSerName val="0"/>
          <c:showPercent val="0"/>
          <c:showBubbleSize val="0"/>
        </c:dLbls>
        <c:gapWidth val="75"/>
        <c:overlap val="-25"/>
        <c:axId val="106371328"/>
        <c:axId val="106385408"/>
      </c:barChart>
      <c:catAx>
        <c:axId val="106371328"/>
        <c:scaling>
          <c:orientation val="maxMin"/>
        </c:scaling>
        <c:delete val="0"/>
        <c:axPos val="l"/>
        <c:majorGridlines/>
        <c:numFmt formatCode="General" sourceLinked="0"/>
        <c:majorTickMark val="none"/>
        <c:minorTickMark val="none"/>
        <c:tickLblPos val="nextTo"/>
        <c:txPr>
          <a:bodyPr/>
          <a:lstStyle/>
          <a:p>
            <a:pPr>
              <a:defRPr sz="750" baseline="0"/>
            </a:pPr>
            <a:endParaRPr lang="en-US"/>
          </a:p>
        </c:txPr>
        <c:crossAx val="106385408"/>
        <c:crosses val="autoZero"/>
        <c:auto val="1"/>
        <c:lblAlgn val="ctr"/>
        <c:lblOffset val="100"/>
        <c:noMultiLvlLbl val="0"/>
      </c:catAx>
      <c:valAx>
        <c:axId val="106385408"/>
        <c:scaling>
          <c:orientation val="minMax"/>
          <c:max val="85"/>
          <c:min val="0"/>
        </c:scaling>
        <c:delete val="0"/>
        <c:axPos val="t"/>
        <c:numFmt formatCode="###0.0" sourceLinked="1"/>
        <c:majorTickMark val="none"/>
        <c:minorTickMark val="none"/>
        <c:tickLblPos val="none"/>
        <c:spPr>
          <a:ln w="9525">
            <a:noFill/>
          </a:ln>
        </c:spPr>
        <c:crossAx val="106371328"/>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userShapes r:id="rId2"/>
</c:chartSpace>
</file>

<file path=ppt/charts/chart1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baseline="0" dirty="0">
                <a:effectLst/>
              </a:rPr>
              <a:t>Are you going to do  or have you already  done the following activities? </a:t>
            </a:r>
            <a:endParaRPr lang="en-US" sz="1200" dirty="0">
              <a:effectLst/>
            </a:endParaRPr>
          </a:p>
        </c:rich>
      </c:tx>
      <c:layout>
        <c:manualLayout>
          <c:xMode val="edge"/>
          <c:yMode val="edge"/>
          <c:x val="0.18782494942909206"/>
          <c:y val="2.2222222222222223E-2"/>
        </c:manualLayout>
      </c:layout>
      <c:overlay val="0"/>
    </c:title>
    <c:autoTitleDeleted val="0"/>
    <c:plotArea>
      <c:layout>
        <c:manualLayout>
          <c:layoutTarget val="inner"/>
          <c:xMode val="edge"/>
          <c:yMode val="edge"/>
          <c:x val="0.59915910192754518"/>
          <c:y val="0.10117647058823545"/>
          <c:w val="0.40084089807245465"/>
          <c:h val="0.8263104832484176"/>
        </c:manualLayout>
      </c:layout>
      <c:barChart>
        <c:barDir val="bar"/>
        <c:grouping val="clustered"/>
        <c:varyColors val="0"/>
        <c:ser>
          <c:idx val="0"/>
          <c:order val="0"/>
          <c:tx>
            <c:strRef>
              <c:f>'N18 slaidi'!$C$235</c:f>
              <c:strCache>
                <c:ptCount val="1"/>
                <c:pt idx="0">
                  <c:v>სამცხე-ჯავახეთი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slaidi'!$C$236:$C$250</c:f>
              <c:numCache>
                <c:formatCode>###0.0</c:formatCode>
                <c:ptCount val="15"/>
                <c:pt idx="0">
                  <c:v>12.894736842105274</c:v>
                </c:pt>
                <c:pt idx="1">
                  <c:v>17.631578947368432</c:v>
                </c:pt>
                <c:pt idx="2">
                  <c:v>69.473684210526272</c:v>
                </c:pt>
                <c:pt idx="3">
                  <c:v>3.6842105263157894</c:v>
                </c:pt>
                <c:pt idx="4">
                  <c:v>20.789473684210527</c:v>
                </c:pt>
                <c:pt idx="5">
                  <c:v>75.526315789473685</c:v>
                </c:pt>
                <c:pt idx="6">
                  <c:v>5.5263157894736867</c:v>
                </c:pt>
                <c:pt idx="7">
                  <c:v>19.473684210526294</c:v>
                </c:pt>
                <c:pt idx="8">
                  <c:v>75</c:v>
                </c:pt>
                <c:pt idx="9">
                  <c:v>4.2105263157894735</c:v>
                </c:pt>
                <c:pt idx="10">
                  <c:v>17.894736842105242</c:v>
                </c:pt>
                <c:pt idx="11">
                  <c:v>77.894736842105218</c:v>
                </c:pt>
                <c:pt idx="12">
                  <c:v>12.105263157894735</c:v>
                </c:pt>
                <c:pt idx="13">
                  <c:v>15.789473684210517</c:v>
                </c:pt>
                <c:pt idx="14">
                  <c:v>72.105263157894669</c:v>
                </c:pt>
              </c:numCache>
            </c:numRef>
          </c:val>
          <c:extLst>
            <c:ext xmlns:c16="http://schemas.microsoft.com/office/drawing/2014/chart" uri="{C3380CC4-5D6E-409C-BE32-E72D297353CC}">
              <c16:uniqueId val="{00000000-5F4E-4697-8BF0-0FF3309BDCDB}"/>
            </c:ext>
          </c:extLst>
        </c:ser>
        <c:ser>
          <c:idx val="1"/>
          <c:order val="1"/>
          <c:tx>
            <c:strRef>
              <c:f>'N18 slaidi'!$D$235</c:f>
              <c:strCache>
                <c:ptCount val="1"/>
                <c:pt idx="0">
                  <c:v>ქვემო ქართლი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slaidi'!$D$236:$D$250</c:f>
              <c:numCache>
                <c:formatCode>###0.0</c:formatCode>
                <c:ptCount val="15"/>
                <c:pt idx="0">
                  <c:v>10</c:v>
                </c:pt>
                <c:pt idx="1">
                  <c:v>15.263157894736842</c:v>
                </c:pt>
                <c:pt idx="2">
                  <c:v>74.73684210526315</c:v>
                </c:pt>
                <c:pt idx="3">
                  <c:v>5.5263157894736867</c:v>
                </c:pt>
                <c:pt idx="4">
                  <c:v>13.684210526315788</c:v>
                </c:pt>
                <c:pt idx="5">
                  <c:v>80.789473684210577</c:v>
                </c:pt>
                <c:pt idx="6">
                  <c:v>7.1052631578947398</c:v>
                </c:pt>
                <c:pt idx="7">
                  <c:v>13.684210526315788</c:v>
                </c:pt>
                <c:pt idx="8">
                  <c:v>79.21052631578948</c:v>
                </c:pt>
                <c:pt idx="9">
                  <c:v>4.4736842105263159</c:v>
                </c:pt>
                <c:pt idx="10">
                  <c:v>10.52631578947368</c:v>
                </c:pt>
                <c:pt idx="11">
                  <c:v>85</c:v>
                </c:pt>
                <c:pt idx="12">
                  <c:v>7.3684210526315788</c:v>
                </c:pt>
                <c:pt idx="13">
                  <c:v>13.157894736842104</c:v>
                </c:pt>
                <c:pt idx="14">
                  <c:v>79.473684210526272</c:v>
                </c:pt>
              </c:numCache>
            </c:numRef>
          </c:val>
          <c:extLst>
            <c:ext xmlns:c16="http://schemas.microsoft.com/office/drawing/2014/chart" uri="{C3380CC4-5D6E-409C-BE32-E72D297353CC}">
              <c16:uniqueId val="{00000001-5F4E-4697-8BF0-0FF3309BDCDB}"/>
            </c:ext>
          </c:extLst>
        </c:ser>
        <c:ser>
          <c:idx val="2"/>
          <c:order val="2"/>
          <c:tx>
            <c:strRef>
              <c:f>'N18 slaidi'!$E$235</c:f>
              <c:strCache>
                <c:ptCount val="1"/>
                <c:pt idx="0">
                  <c:v>მესამე ტალღა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multiLvlStrRef>
              <c:f>'N18 slaidi'!$A$236:$B$250</c:f>
              <c:multiLvlStrCache>
                <c:ptCount val="15"/>
                <c:lvl>
                  <c:pt idx="0">
                    <c:v>უკვე განვახორციელე</c:v>
                  </c:pt>
                  <c:pt idx="1">
                    <c:v>ვაპირებ, რომ განვახორციელო</c:v>
                  </c:pt>
                  <c:pt idx="2">
                    <c:v>არ განმიხორციელებია და არც ვაპირებ განხორციელებას</c:v>
                  </c:pt>
                  <c:pt idx="3">
                    <c:v>უკვე განვახორციელე</c:v>
                  </c:pt>
                  <c:pt idx="4">
                    <c:v>ვაპირებ, რომ განვახორციელო</c:v>
                  </c:pt>
                  <c:pt idx="5">
                    <c:v>არ განმიხორციელებია და არც ვაპირებ განხორციელებას</c:v>
                  </c:pt>
                  <c:pt idx="6">
                    <c:v>უკვე განვახორციელე</c:v>
                  </c:pt>
                  <c:pt idx="7">
                    <c:v>ვაპირებ, რომ განვახორციელო</c:v>
                  </c:pt>
                  <c:pt idx="8">
                    <c:v>არ განმიხორციელებია და არც ვაპირებ განხორციელებას</c:v>
                  </c:pt>
                  <c:pt idx="9">
                    <c:v>უკვე განვახორციელე</c:v>
                  </c:pt>
                  <c:pt idx="10">
                    <c:v>ვაპირებ, რომ განვახორციელო</c:v>
                  </c:pt>
                  <c:pt idx="11">
                    <c:v>არ განმიხორციელებია და არც ვაპირებ განხორციელებას</c:v>
                  </c:pt>
                  <c:pt idx="12">
                    <c:v>უკვე განვახორციელე</c:v>
                  </c:pt>
                  <c:pt idx="13">
                    <c:v>ვაპირებ, რომ განვახორციელო</c:v>
                  </c:pt>
                  <c:pt idx="14">
                    <c:v>არ განმიხორციელებია და არც ვაპირებ განხორციელებას</c:v>
                  </c:pt>
                </c:lvl>
                <c:lvl>
                  <c:pt idx="0">
                    <c:v>გადავდე ექიმთან ვიზიტი (არა ვირუსთან დაკავშირებული) </c:v>
                  </c:pt>
                  <c:pt idx="3">
                    <c:v>გადავდე ჩემი ვაქცინაცია</c:v>
                  </c:pt>
                  <c:pt idx="6">
                    <c:v>გადავდე ჩემი ოჯახის წევრ(ებ)ის ვაქცინაცია</c:v>
                  </c:pt>
                  <c:pt idx="9">
                    <c:v>დავიწყე უფრო მეტი ალკოჰოლის მოხმარება, ვიდრე ჩვეულებრივ მოვიხმარდი</c:v>
                  </c:pt>
                  <c:pt idx="12">
                    <c:v>უფრო მეტი არაჯანსაღი საკვები მივიღე, ვიდრე ჩვეულებრივ</c:v>
                  </c:pt>
                </c:lvl>
              </c:multiLvlStrCache>
            </c:multiLvlStrRef>
          </c:cat>
          <c:val>
            <c:numRef>
              <c:f>'N18 slaidi'!$E$236:$E$250</c:f>
              <c:numCache>
                <c:formatCode>###0.0</c:formatCode>
                <c:ptCount val="15"/>
                <c:pt idx="0">
                  <c:v>13.6</c:v>
                </c:pt>
                <c:pt idx="1">
                  <c:v>10</c:v>
                </c:pt>
                <c:pt idx="2">
                  <c:v>76.400000000000006</c:v>
                </c:pt>
                <c:pt idx="3">
                  <c:v>2.5</c:v>
                </c:pt>
                <c:pt idx="4">
                  <c:v>11</c:v>
                </c:pt>
                <c:pt idx="5">
                  <c:v>86.5</c:v>
                </c:pt>
                <c:pt idx="6">
                  <c:v>3.5</c:v>
                </c:pt>
                <c:pt idx="7">
                  <c:v>10.7</c:v>
                </c:pt>
                <c:pt idx="8">
                  <c:v>85.8</c:v>
                </c:pt>
                <c:pt idx="9">
                  <c:v>4.0999999999999996</c:v>
                </c:pt>
                <c:pt idx="10">
                  <c:v>7.9</c:v>
                </c:pt>
                <c:pt idx="11">
                  <c:v>88</c:v>
                </c:pt>
                <c:pt idx="12">
                  <c:v>9.2000000000000011</c:v>
                </c:pt>
                <c:pt idx="13">
                  <c:v>8.4</c:v>
                </c:pt>
                <c:pt idx="14">
                  <c:v>82.4</c:v>
                </c:pt>
              </c:numCache>
            </c:numRef>
          </c:val>
          <c:extLst>
            <c:ext xmlns:c16="http://schemas.microsoft.com/office/drawing/2014/chart" uri="{C3380CC4-5D6E-409C-BE32-E72D297353CC}">
              <c16:uniqueId val="{00000000-E1E3-4CCE-9711-33CE40F553BE}"/>
            </c:ext>
          </c:extLst>
        </c:ser>
        <c:dLbls>
          <c:showLegendKey val="0"/>
          <c:showVal val="0"/>
          <c:showCatName val="0"/>
          <c:showSerName val="0"/>
          <c:showPercent val="0"/>
          <c:showBubbleSize val="0"/>
        </c:dLbls>
        <c:gapWidth val="75"/>
        <c:overlap val="-25"/>
        <c:axId val="106461056"/>
        <c:axId val="106462592"/>
      </c:barChart>
      <c:catAx>
        <c:axId val="106461056"/>
        <c:scaling>
          <c:orientation val="maxMin"/>
        </c:scaling>
        <c:delete val="0"/>
        <c:axPos val="l"/>
        <c:numFmt formatCode="General" sourceLinked="0"/>
        <c:majorTickMark val="none"/>
        <c:minorTickMark val="none"/>
        <c:tickLblPos val="nextTo"/>
        <c:crossAx val="106462592"/>
        <c:crosses val="autoZero"/>
        <c:auto val="1"/>
        <c:lblAlgn val="ctr"/>
        <c:lblOffset val="100"/>
        <c:noMultiLvlLbl val="0"/>
      </c:catAx>
      <c:valAx>
        <c:axId val="106462592"/>
        <c:scaling>
          <c:orientation val="minMax"/>
        </c:scaling>
        <c:delete val="1"/>
        <c:axPos val="t"/>
        <c:numFmt formatCode="###0.0" sourceLinked="1"/>
        <c:majorTickMark val="none"/>
        <c:minorTickMark val="none"/>
        <c:tickLblPos val="none"/>
        <c:crossAx val="106461056"/>
        <c:crosses val="autoZero"/>
        <c:crossBetween val="between"/>
      </c:valAx>
    </c:plotArea>
    <c:legend>
      <c:legendPos val="b"/>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userShapes r:id="rId2"/>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Before the COVID-19</a:t>
            </a:r>
            <a:r>
              <a:rPr lang="en-US" baseline="0" dirty="0"/>
              <a:t> Outbreak</a:t>
            </a:r>
            <a:endParaRPr lang="en-US" dirty="0"/>
          </a:p>
        </c:rich>
      </c:tx>
      <c:overlay val="0"/>
    </c:title>
    <c:autoTitleDeleted val="0"/>
    <c:plotArea>
      <c:layout>
        <c:manualLayout>
          <c:layoutTarget val="inner"/>
          <c:xMode val="edge"/>
          <c:yMode val="edge"/>
          <c:x val="3.3151041666666665E-2"/>
          <c:y val="5.0840867113832993E-4"/>
          <c:w val="0.93820312499999992"/>
          <c:h val="0.70967677651404715"/>
        </c:manualLayout>
      </c:layout>
      <c:barChart>
        <c:barDir val="col"/>
        <c:grouping val="clustered"/>
        <c:varyColors val="0"/>
        <c:ser>
          <c:idx val="0"/>
          <c:order val="0"/>
          <c:tx>
            <c:strRef>
              <c:f>Sheet1!$B$1</c:f>
              <c:strCache>
                <c:ptCount val="1"/>
                <c:pt idx="0">
                  <c:v>Samtskhe-Javakheti</c:v>
                </c:pt>
              </c:strCache>
            </c:strRef>
          </c:tx>
          <c:spPr>
            <a:solidFill>
              <a:srgbClr val="4F81BD"/>
            </a:solidFill>
          </c:spPr>
          <c:invertIfNegative val="0"/>
          <c:dLbls>
            <c:spPr>
              <a:noFill/>
              <a:ln>
                <a:noFill/>
              </a:ln>
              <a:effectLst/>
            </c:spPr>
            <c:txPr>
              <a:bodyPr rot="-5400000" vert="horz"/>
              <a:lstStyle/>
              <a:p>
                <a:pPr algn="ctr">
                  <a:defRPr lang="en-US" sz="9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Sheet1!$B$2:$B$12</c:f>
              <c:numCache>
                <c:formatCode>###0.0</c:formatCode>
                <c:ptCount val="11"/>
                <c:pt idx="0">
                  <c:v>13.421052631578947</c:v>
                </c:pt>
                <c:pt idx="1">
                  <c:v>16.842105263157894</c:v>
                </c:pt>
                <c:pt idx="2">
                  <c:v>8.4210526315789469</c:v>
                </c:pt>
                <c:pt idx="3">
                  <c:v>8.9473684210526319</c:v>
                </c:pt>
                <c:pt idx="4">
                  <c:v>6.5789473684210522</c:v>
                </c:pt>
                <c:pt idx="5">
                  <c:v>7.8947368421052628</c:v>
                </c:pt>
                <c:pt idx="6">
                  <c:v>3.1578947368421053</c:v>
                </c:pt>
                <c:pt idx="7" formatCode="####.0">
                  <c:v>0.26315789473684209</c:v>
                </c:pt>
                <c:pt idx="8" formatCode="####.0">
                  <c:v>0.78947368421052633</c:v>
                </c:pt>
                <c:pt idx="9" formatCode="####.0">
                  <c:v>0.26315789473684209</c:v>
                </c:pt>
                <c:pt idx="10">
                  <c:v>33.421052631578945</c:v>
                </c:pt>
              </c:numCache>
            </c:numRef>
          </c:val>
          <c:extLst>
            <c:ext xmlns:c16="http://schemas.microsoft.com/office/drawing/2014/chart" uri="{C3380CC4-5D6E-409C-BE32-E72D297353CC}">
              <c16:uniqueId val="{00000000-9A97-4579-ACD8-CD8D6D774CBC}"/>
            </c:ext>
          </c:extLst>
        </c:ser>
        <c:ser>
          <c:idx val="1"/>
          <c:order val="1"/>
          <c:tx>
            <c:strRef>
              <c:f>Sheet1!$C$1</c:f>
              <c:strCache>
                <c:ptCount val="1"/>
                <c:pt idx="0">
                  <c:v>Kvemo Kartli</c:v>
                </c:pt>
              </c:strCache>
            </c:strRef>
          </c:tx>
          <c:spPr>
            <a:solidFill>
              <a:srgbClr val="C00000"/>
            </a:solidFill>
          </c:spPr>
          <c:invertIfNegative val="0"/>
          <c:dLbls>
            <c:dLbl>
              <c:idx val="1"/>
              <c:layout>
                <c:manualLayout>
                  <c:x val="5.4644808743169373E-3"/>
                  <c:y val="-1.2345679012345687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BAEB-4CA3-96AC-F88FF68DE8A6}"/>
                </c:ext>
              </c:extLst>
            </c:dLbl>
            <c:spPr>
              <a:noFill/>
              <a:ln>
                <a:noFill/>
              </a:ln>
              <a:effectLst/>
            </c:spPr>
            <c:txPr>
              <a:bodyPr rot="-5400000" vert="horz"/>
              <a:lstStyle/>
              <a:p>
                <a:pPr algn="ctr">
                  <a:defRPr lang="en-US" sz="900" b="0" i="0" u="none" strike="noStrike" kern="1200" baseline="0">
                    <a:solidFill>
                      <a:prstClr val="black"/>
                    </a:solidFill>
                    <a:latin typeface="Sylfaen" pitchFamily="18" charset="0"/>
                    <a:ea typeface="+mn-ea"/>
                    <a:cs typeface="+mn-cs"/>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Sheet1!$C$2:$C$12</c:f>
              <c:numCache>
                <c:formatCode>###0.0</c:formatCode>
                <c:ptCount val="11"/>
                <c:pt idx="0">
                  <c:v>18.421052631578949</c:v>
                </c:pt>
                <c:pt idx="1">
                  <c:v>18.421052631578949</c:v>
                </c:pt>
                <c:pt idx="2">
                  <c:v>13.684210526315789</c:v>
                </c:pt>
                <c:pt idx="3">
                  <c:v>7.1052631578947372</c:v>
                </c:pt>
                <c:pt idx="4">
                  <c:v>7.1052631578947372</c:v>
                </c:pt>
                <c:pt idx="5">
                  <c:v>5.7894736842105265</c:v>
                </c:pt>
                <c:pt idx="6">
                  <c:v>5.5263157894736841</c:v>
                </c:pt>
                <c:pt idx="7">
                  <c:v>1.5789473684210527</c:v>
                </c:pt>
                <c:pt idx="8" formatCode="####.0">
                  <c:v>0.78947368421052633</c:v>
                </c:pt>
                <c:pt idx="9">
                  <c:v>1.3157894736842106</c:v>
                </c:pt>
                <c:pt idx="10">
                  <c:v>20.263157894736842</c:v>
                </c:pt>
              </c:numCache>
            </c:numRef>
          </c:val>
          <c:extLst>
            <c:ext xmlns:c16="http://schemas.microsoft.com/office/drawing/2014/chart" uri="{C3380CC4-5D6E-409C-BE32-E72D297353CC}">
              <c16:uniqueId val="{00000001-9A97-4579-ACD8-CD8D6D774CBC}"/>
            </c:ext>
          </c:extLst>
        </c:ser>
        <c:ser>
          <c:idx val="2"/>
          <c:order val="2"/>
          <c:tx>
            <c:strRef>
              <c:f>Sheet1!$D$1</c:f>
              <c:strCache>
                <c:ptCount val="1"/>
                <c:pt idx="0">
                  <c:v>Second Wave</c:v>
                </c:pt>
              </c:strCache>
            </c:strRef>
          </c:tx>
          <c:invertIfNegative val="0"/>
          <c:dLbls>
            <c:dLbl>
              <c:idx val="9"/>
              <c:layout>
                <c:manualLayout>
                  <c:x val="2.6041666666666678E-2"/>
                  <c:y val="1.2345679012345682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0-407E-49CC-A7F4-CE040CF06A3E}"/>
                </c:ext>
              </c:extLst>
            </c:dLbl>
            <c:dLbl>
              <c:idx val="10"/>
              <c:layout>
                <c:manualLayout>
                  <c:x val="1.5625E-2"/>
                  <c:y val="1.8518518518518521E-2"/>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1-407E-49CC-A7F4-CE040CF06A3E}"/>
                </c:ext>
              </c:extLst>
            </c:dLbl>
            <c:spPr>
              <a:noFill/>
              <a:ln>
                <a:noFill/>
              </a:ln>
              <a:effectLst/>
            </c:spPr>
            <c:txPr>
              <a:bodyPr rot="-5400000" vert="horz"/>
              <a:lstStyle/>
              <a:p>
                <a:pP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Sheet1!$A$2:$A$12</c:f>
              <c:strCache>
                <c:ptCount val="11"/>
                <c:pt idx="0">
                  <c:v>0-300</c:v>
                </c:pt>
                <c:pt idx="1">
                  <c:v>301-500</c:v>
                </c:pt>
                <c:pt idx="2">
                  <c:v>501-700</c:v>
                </c:pt>
                <c:pt idx="3">
                  <c:v>701-900</c:v>
                </c:pt>
                <c:pt idx="4">
                  <c:v>901-1100</c:v>
                </c:pt>
                <c:pt idx="5">
                  <c:v>1101-1500</c:v>
                </c:pt>
                <c:pt idx="6">
                  <c:v>1501-2000</c:v>
                </c:pt>
                <c:pt idx="7">
                  <c:v>2001-2500</c:v>
                </c:pt>
                <c:pt idx="8">
                  <c:v>2501-3000</c:v>
                </c:pt>
                <c:pt idx="9">
                  <c:v>3000-ზე მეტი</c:v>
                </c:pt>
                <c:pt idx="10">
                  <c:v>უარი პასუხზე</c:v>
                </c:pt>
              </c:strCache>
            </c:strRef>
          </c:cat>
          <c:val>
            <c:numRef>
              <c:f>Sheet1!$D$2:$D$12</c:f>
              <c:numCache>
                <c:formatCode>###0.0</c:formatCode>
                <c:ptCount val="11"/>
                <c:pt idx="0">
                  <c:v>17.8</c:v>
                </c:pt>
                <c:pt idx="1">
                  <c:v>14.7</c:v>
                </c:pt>
                <c:pt idx="2">
                  <c:v>11.3</c:v>
                </c:pt>
                <c:pt idx="3">
                  <c:v>7.7</c:v>
                </c:pt>
                <c:pt idx="4">
                  <c:v>7.5</c:v>
                </c:pt>
                <c:pt idx="5">
                  <c:v>8.1999999999999993</c:v>
                </c:pt>
                <c:pt idx="6">
                  <c:v>4.5999999999999996</c:v>
                </c:pt>
                <c:pt idx="7">
                  <c:v>1.5</c:v>
                </c:pt>
                <c:pt idx="8">
                  <c:v>1.8</c:v>
                </c:pt>
                <c:pt idx="9" formatCode="####.0">
                  <c:v>0.9</c:v>
                </c:pt>
                <c:pt idx="10">
                  <c:v>24</c:v>
                </c:pt>
              </c:numCache>
            </c:numRef>
          </c:val>
          <c:extLst>
            <c:ext xmlns:c16="http://schemas.microsoft.com/office/drawing/2014/chart" uri="{C3380CC4-5D6E-409C-BE32-E72D297353CC}">
              <c16:uniqueId val="{00000002-407E-49CC-A7F4-CE040CF06A3E}"/>
            </c:ext>
          </c:extLst>
        </c:ser>
        <c:dLbls>
          <c:showLegendKey val="0"/>
          <c:showVal val="0"/>
          <c:showCatName val="0"/>
          <c:showSerName val="0"/>
          <c:showPercent val="0"/>
          <c:showBubbleSize val="0"/>
        </c:dLbls>
        <c:gapWidth val="75"/>
        <c:axId val="141255040"/>
        <c:axId val="141256576"/>
      </c:barChart>
      <c:catAx>
        <c:axId val="141255040"/>
        <c:scaling>
          <c:orientation val="minMax"/>
        </c:scaling>
        <c:delete val="0"/>
        <c:axPos val="b"/>
        <c:numFmt formatCode="General" sourceLinked="0"/>
        <c:majorTickMark val="none"/>
        <c:minorTickMark val="none"/>
        <c:tickLblPos val="nextTo"/>
        <c:txPr>
          <a:bodyPr rot="-5400000" vert="horz"/>
          <a:lstStyle/>
          <a:p>
            <a:pPr>
              <a:defRPr sz="900"/>
            </a:pPr>
            <a:endParaRPr lang="en-US"/>
          </a:p>
        </c:txPr>
        <c:crossAx val="141256576"/>
        <c:crosses val="autoZero"/>
        <c:auto val="1"/>
        <c:lblAlgn val="ctr"/>
        <c:lblOffset val="100"/>
        <c:noMultiLvlLbl val="0"/>
      </c:catAx>
      <c:valAx>
        <c:axId val="141256576"/>
        <c:scaling>
          <c:orientation val="minMax"/>
        </c:scaling>
        <c:delete val="0"/>
        <c:axPos val="l"/>
        <c:numFmt formatCode="###0.0" sourceLinked="1"/>
        <c:majorTickMark val="none"/>
        <c:minorTickMark val="none"/>
        <c:tickLblPos val="none"/>
        <c:spPr>
          <a:ln w="9525">
            <a:noFill/>
          </a:ln>
        </c:spPr>
        <c:crossAx val="141255040"/>
        <c:crosses val="autoZero"/>
        <c:crossBetween val="between"/>
      </c:valAx>
    </c:plotArea>
    <c:legend>
      <c:legendPos val="b"/>
      <c:layout>
        <c:manualLayout>
          <c:xMode val="edge"/>
          <c:yMode val="edge"/>
          <c:x val="0.13155802246030721"/>
          <c:y val="0.14968892777291729"/>
          <c:w val="0.76604392224409479"/>
          <c:h val="0.11752017108972491"/>
        </c:manualLayout>
      </c:layout>
      <c:overlay val="0"/>
    </c:legend>
    <c:plotVisOnly val="1"/>
    <c:dispBlanksAs val="gap"/>
    <c:showDLblsOverMax val="0"/>
  </c:chart>
  <c:txPr>
    <a:bodyPr/>
    <a:lstStyle/>
    <a:p>
      <a:pPr>
        <a:defRPr sz="1000">
          <a:latin typeface="Sylfaen" pitchFamily="18" charset="0"/>
        </a:defRPr>
      </a:pPr>
      <a:endParaRPr lang="en-US"/>
    </a:p>
  </c:txPr>
  <c:externalData r:id="rId1">
    <c:autoUpdate val="0"/>
  </c:externalData>
</c:chartSpace>
</file>

<file path=ppt/charts/chart2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How often do you inform yourself about the novel coronavirus? </a:t>
            </a:r>
          </a:p>
          <a:p>
            <a:pPr>
              <a:defRPr/>
            </a:pPr>
            <a:r>
              <a:rPr lang="ka-GE" sz="1200" b="0" i="0" baseline="0" dirty="0">
                <a:effectLst/>
              </a:rPr>
              <a:t>(</a:t>
            </a:r>
            <a:r>
              <a:rPr lang="en-US" sz="1200" b="0" i="0" baseline="0" dirty="0">
                <a:effectLst/>
              </a:rPr>
              <a:t>MEAN</a:t>
            </a:r>
            <a:r>
              <a:rPr lang="ka-GE" sz="1200" b="0" i="0" baseline="0" dirty="0">
                <a:effectLst/>
              </a:rPr>
              <a:t> </a:t>
            </a:r>
            <a:r>
              <a:rPr lang="en-US" sz="1200" b="0" i="0" baseline="0" dirty="0">
                <a:effectLst/>
              </a:rPr>
              <a:t>-</a:t>
            </a:r>
            <a:r>
              <a:rPr lang="ka-GE" sz="1200" b="0" i="0" baseline="0" dirty="0">
                <a:effectLst/>
              </a:rPr>
              <a:t>7</a:t>
            </a:r>
            <a:r>
              <a:rPr lang="en-US" sz="1200" b="0" i="0" baseline="0" dirty="0">
                <a:effectLst/>
              </a:rPr>
              <a:t>-Point Scale</a:t>
            </a:r>
            <a:r>
              <a:rPr lang="ka-GE" sz="1200" b="0" i="0" baseline="0" dirty="0">
                <a:effectLst/>
              </a:rPr>
              <a:t>: 1 - “</a:t>
            </a:r>
            <a:r>
              <a:rPr lang="en-US" sz="1200" b="0" i="0" baseline="0" dirty="0">
                <a:effectLst/>
              </a:rPr>
              <a:t>Never</a:t>
            </a:r>
            <a:r>
              <a:rPr lang="ka-GE" sz="1200" b="0" i="0" baseline="0" dirty="0">
                <a:effectLst/>
              </a:rPr>
              <a:t>", 7 - “</a:t>
            </a:r>
            <a:r>
              <a:rPr lang="en-US" sz="1200" b="0" i="0" baseline="0" dirty="0">
                <a:effectLst/>
              </a:rPr>
              <a:t>Very Often</a:t>
            </a:r>
            <a:r>
              <a:rPr lang="ka-GE" sz="1200" b="0" i="0" baseline="0" dirty="0">
                <a:effectLst/>
              </a:rPr>
              <a:t>"</a:t>
            </a:r>
            <a:r>
              <a:rPr lang="en-US" sz="1200" b="0" i="0" baseline="0" dirty="0">
                <a:effectLst/>
              </a:rPr>
              <a:t>)</a:t>
            </a:r>
            <a:endParaRPr lang="en-US" sz="1200" dirty="0">
              <a:effectLst/>
            </a:endParaRPr>
          </a:p>
        </c:rich>
      </c:tx>
      <c:overlay val="0"/>
    </c:title>
    <c:autoTitleDeleted val="0"/>
    <c:plotArea>
      <c:layout>
        <c:manualLayout>
          <c:layoutTarget val="inner"/>
          <c:xMode val="edge"/>
          <c:yMode val="edge"/>
          <c:x val="0.38645817458301662"/>
          <c:y val="0.25543977836103821"/>
          <c:w val="0.61354182541698465"/>
          <c:h val="0.67627019539224253"/>
        </c:manualLayout>
      </c:layout>
      <c:barChart>
        <c:barDir val="bar"/>
        <c:grouping val="clustered"/>
        <c:varyColors val="0"/>
        <c:ser>
          <c:idx val="0"/>
          <c:order val="0"/>
          <c:tx>
            <c:strRef>
              <c:f>Sheet1!$A$2</c:f>
              <c:strCache>
                <c:ptCount val="1"/>
                <c:pt idx="0">
                  <c:v>How often do you inform yourself about the novel coronavirus?</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Samtskhe-Javakheti</c:v>
                </c:pt>
                <c:pt idx="1">
                  <c:v>Kvemo Kartli</c:v>
                </c:pt>
                <c:pt idx="2">
                  <c:v>First Wave</c:v>
                </c:pt>
              </c:strCache>
            </c:strRef>
          </c:cat>
          <c:val>
            <c:numRef>
              <c:f>Sheet1!$B$2:$D$2</c:f>
              <c:numCache>
                <c:formatCode>###0.00</c:formatCode>
                <c:ptCount val="3"/>
                <c:pt idx="0">
                  <c:v>5.6728723404255321</c:v>
                </c:pt>
                <c:pt idx="1">
                  <c:v>5.3793103448275863</c:v>
                </c:pt>
                <c:pt idx="2">
                  <c:v>6.4573721163490472</c:v>
                </c:pt>
              </c:numCache>
            </c:numRef>
          </c:val>
          <c:extLst>
            <c:ext xmlns:c16="http://schemas.microsoft.com/office/drawing/2014/chart" uri="{C3380CC4-5D6E-409C-BE32-E72D297353CC}">
              <c16:uniqueId val="{00000000-6F5E-43BB-8867-66FD90F666D2}"/>
            </c:ext>
          </c:extLst>
        </c:ser>
        <c:dLbls>
          <c:showLegendKey val="0"/>
          <c:showVal val="0"/>
          <c:showCatName val="0"/>
          <c:showSerName val="0"/>
          <c:showPercent val="0"/>
          <c:showBubbleSize val="0"/>
        </c:dLbls>
        <c:gapWidth val="75"/>
        <c:axId val="155173632"/>
        <c:axId val="155175168"/>
      </c:barChart>
      <c:catAx>
        <c:axId val="155173632"/>
        <c:scaling>
          <c:orientation val="maxMin"/>
        </c:scaling>
        <c:delete val="0"/>
        <c:axPos val="l"/>
        <c:numFmt formatCode="General" sourceLinked="0"/>
        <c:majorTickMark val="none"/>
        <c:minorTickMark val="none"/>
        <c:tickLblPos val="nextTo"/>
        <c:crossAx val="155175168"/>
        <c:crosses val="autoZero"/>
        <c:auto val="1"/>
        <c:lblAlgn val="ctr"/>
        <c:lblOffset val="100"/>
        <c:noMultiLvlLbl val="0"/>
      </c:catAx>
      <c:valAx>
        <c:axId val="155175168"/>
        <c:scaling>
          <c:orientation val="minMax"/>
        </c:scaling>
        <c:delete val="1"/>
        <c:axPos val="t"/>
        <c:numFmt formatCode="###0.00" sourceLinked="1"/>
        <c:majorTickMark val="none"/>
        <c:minorTickMark val="none"/>
        <c:tickLblPos val="none"/>
        <c:crossAx val="1551736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sz="1400" b="1" i="0" baseline="0" dirty="0">
                <a:effectLst/>
              </a:rPr>
              <a:t>How often do you use the following sources of information to stay informed about the novel coronavirus?</a:t>
            </a:r>
            <a:endParaRPr lang="en-US" sz="1400" dirty="0">
              <a:effectLst/>
            </a:endParaRPr>
          </a:p>
          <a:p>
            <a:pPr algn="ctr" rtl="0">
              <a:defRPr/>
            </a:pPr>
            <a:r>
              <a:rPr lang="en-US" sz="1200" b="0" i="0" baseline="0" dirty="0">
                <a:effectLst/>
              </a:rPr>
              <a:t>(MEAN</a:t>
            </a:r>
            <a:r>
              <a:rPr lang="ka-GE" sz="1200" b="0" i="0" baseline="0" dirty="0">
                <a:effectLst/>
              </a:rPr>
              <a:t> </a:t>
            </a:r>
            <a:r>
              <a:rPr lang="en-US" sz="1200" b="0" i="0" baseline="0" dirty="0">
                <a:effectLst/>
              </a:rPr>
              <a:t>– 7-Point Scale</a:t>
            </a:r>
            <a:r>
              <a:rPr lang="ka-GE" sz="1200" b="0" i="0" baseline="0" dirty="0">
                <a:effectLst/>
              </a:rPr>
              <a:t>: 1 - “</a:t>
            </a:r>
            <a:r>
              <a:rPr lang="en-US" sz="1200" b="0" i="0" baseline="0" dirty="0">
                <a:effectLst/>
              </a:rPr>
              <a:t>Never</a:t>
            </a:r>
            <a:r>
              <a:rPr lang="ka-GE" sz="1200" b="0" i="0" baseline="0" dirty="0">
                <a:effectLst/>
              </a:rPr>
              <a:t> “; 7 – “</a:t>
            </a:r>
            <a:r>
              <a:rPr lang="en-US" sz="1200" b="0" i="0" baseline="0" dirty="0">
                <a:effectLst/>
              </a:rPr>
              <a:t>Systematically</a:t>
            </a:r>
            <a:r>
              <a:rPr lang="ka-GE" sz="1200" b="0" i="0" baseline="0" dirty="0">
                <a:effectLst/>
              </a:rPr>
              <a:t>"</a:t>
            </a:r>
            <a:r>
              <a:rPr lang="en-US" sz="1200" b="0" i="0" baseline="0" dirty="0">
                <a:effectLst/>
              </a:rPr>
              <a:t>)</a:t>
            </a:r>
            <a:endParaRPr lang="en-US" sz="1200" dirty="0">
              <a:effectLst/>
            </a:endParaRPr>
          </a:p>
        </c:rich>
      </c:tx>
      <c:overlay val="0"/>
    </c:title>
    <c:autoTitleDeleted val="0"/>
    <c:plotArea>
      <c:layout>
        <c:manualLayout>
          <c:layoutTarget val="inner"/>
          <c:xMode val="edge"/>
          <c:yMode val="edge"/>
          <c:x val="0.45044417524732538"/>
          <c:y val="0.20521303587051651"/>
          <c:w val="0.54955582475267517"/>
          <c:h val="0.72086293379994149"/>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 </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c:v>
                </c:pt>
              </c:strCache>
            </c:strRef>
          </c:cat>
          <c:val>
            <c:numRef>
              <c:f>Sheet1!$B$2:$B$11</c:f>
              <c:numCache>
                <c:formatCode>###0.00</c:formatCode>
                <c:ptCount val="10"/>
                <c:pt idx="0">
                  <c:v>4.2278820375335124</c:v>
                </c:pt>
                <c:pt idx="1">
                  <c:v>1.8021680216802167</c:v>
                </c:pt>
                <c:pt idx="2">
                  <c:v>5.3529411764705879</c:v>
                </c:pt>
                <c:pt idx="3">
                  <c:v>3.3681318681318682</c:v>
                </c:pt>
                <c:pt idx="4">
                  <c:v>2.3462603878116344</c:v>
                </c:pt>
                <c:pt idx="5">
                  <c:v>4.3837837837837839</c:v>
                </c:pt>
                <c:pt idx="6">
                  <c:v>3.5756756756756758</c:v>
                </c:pt>
                <c:pt idx="7">
                  <c:v>4.8445040214477215</c:v>
                </c:pt>
                <c:pt idx="8">
                  <c:v>3.5137362637362637</c:v>
                </c:pt>
                <c:pt idx="9">
                  <c:v>3.0558659217877095</c:v>
                </c:pt>
              </c:numCache>
            </c:numRef>
          </c:val>
          <c:extLst>
            <c:ext xmlns:c16="http://schemas.microsoft.com/office/drawing/2014/chart" uri="{C3380CC4-5D6E-409C-BE32-E72D297353CC}">
              <c16:uniqueId val="{00000000-BE9A-4413-9E67-1D97976EA5AF}"/>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 </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c:v>
                </c:pt>
              </c:strCache>
            </c:strRef>
          </c:cat>
          <c:val>
            <c:numRef>
              <c:f>Sheet1!$C$2:$C$11</c:f>
              <c:numCache>
                <c:formatCode>###0.00</c:formatCode>
                <c:ptCount val="10"/>
                <c:pt idx="0">
                  <c:v>4.6353887399463805</c:v>
                </c:pt>
                <c:pt idx="1">
                  <c:v>1.6324324324324324</c:v>
                </c:pt>
                <c:pt idx="2">
                  <c:v>5.3796791443850269</c:v>
                </c:pt>
                <c:pt idx="3">
                  <c:v>3.370473537604457</c:v>
                </c:pt>
                <c:pt idx="4">
                  <c:v>3.1030640668523679</c:v>
                </c:pt>
                <c:pt idx="5">
                  <c:v>4.0493150684931507</c:v>
                </c:pt>
                <c:pt idx="6">
                  <c:v>3.2338028169014086</c:v>
                </c:pt>
                <c:pt idx="7">
                  <c:v>4.6923076923076925</c:v>
                </c:pt>
                <c:pt idx="8">
                  <c:v>3.5706371191135733</c:v>
                </c:pt>
                <c:pt idx="9">
                  <c:v>3.3798882681564244</c:v>
                </c:pt>
              </c:numCache>
            </c:numRef>
          </c:val>
          <c:extLst>
            <c:ext xmlns:c16="http://schemas.microsoft.com/office/drawing/2014/chart" uri="{C3380CC4-5D6E-409C-BE32-E72D297353CC}">
              <c16:uniqueId val="{00000001-BE9A-4413-9E67-1D97976EA5AF}"/>
            </c:ext>
          </c:extLst>
        </c:ser>
        <c:ser>
          <c:idx val="2"/>
          <c:order val="2"/>
          <c:tx>
            <c:strRef>
              <c:f>Sheet1!$D$1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 </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c:v>
                </c:pt>
              </c:strCache>
            </c:strRef>
          </c:cat>
          <c:val>
            <c:numRef>
              <c:f>Sheet1!$D$2:$D$11</c:f>
              <c:numCache>
                <c:formatCode>###0.00</c:formatCode>
                <c:ptCount val="10"/>
                <c:pt idx="0">
                  <c:v>4.8775100401606428</c:v>
                </c:pt>
                <c:pt idx="1">
                  <c:v>1.3897280966767371</c:v>
                </c:pt>
                <c:pt idx="2">
                  <c:v>5.2755511022044086</c:v>
                </c:pt>
                <c:pt idx="3">
                  <c:v>2.3386923901393355</c:v>
                </c:pt>
                <c:pt idx="4">
                  <c:v>2.1356628982528263</c:v>
                </c:pt>
                <c:pt idx="5">
                  <c:v>4.8311291963377414</c:v>
                </c:pt>
                <c:pt idx="6">
                  <c:v>2.9654120040691758</c:v>
                </c:pt>
                <c:pt idx="7">
                  <c:v>4.3646464646464649</c:v>
                </c:pt>
                <c:pt idx="8">
                  <c:v>2.8406091370558375</c:v>
                </c:pt>
                <c:pt idx="9">
                  <c:v>2.6969387755102039</c:v>
                </c:pt>
              </c:numCache>
            </c:numRef>
          </c:val>
          <c:extLst>
            <c:ext xmlns:c16="http://schemas.microsoft.com/office/drawing/2014/chart" uri="{C3380CC4-5D6E-409C-BE32-E72D297353CC}">
              <c16:uniqueId val="{00000000-A762-4245-A255-D34CD5AA3519}"/>
            </c:ext>
          </c:extLst>
        </c:ser>
        <c:dLbls>
          <c:showLegendKey val="0"/>
          <c:showVal val="0"/>
          <c:showCatName val="0"/>
          <c:showSerName val="0"/>
          <c:showPercent val="0"/>
          <c:showBubbleSize val="0"/>
        </c:dLbls>
        <c:gapWidth val="75"/>
        <c:overlap val="-25"/>
        <c:axId val="157796224"/>
        <c:axId val="157797760"/>
      </c:barChart>
      <c:catAx>
        <c:axId val="157796224"/>
        <c:scaling>
          <c:orientation val="maxMin"/>
        </c:scaling>
        <c:delete val="0"/>
        <c:axPos val="l"/>
        <c:numFmt formatCode="General" sourceLinked="0"/>
        <c:majorTickMark val="none"/>
        <c:minorTickMark val="none"/>
        <c:tickLblPos val="nextTo"/>
        <c:txPr>
          <a:bodyPr/>
          <a:lstStyle/>
          <a:p>
            <a:pPr>
              <a:defRPr sz="900"/>
            </a:pPr>
            <a:endParaRPr lang="en-US"/>
          </a:p>
        </c:txPr>
        <c:crossAx val="157797760"/>
        <c:crosses val="autoZero"/>
        <c:auto val="1"/>
        <c:lblAlgn val="ctr"/>
        <c:lblOffset val="100"/>
        <c:noMultiLvlLbl val="0"/>
      </c:catAx>
      <c:valAx>
        <c:axId val="157797760"/>
        <c:scaling>
          <c:orientation val="minMax"/>
        </c:scaling>
        <c:delete val="0"/>
        <c:axPos val="t"/>
        <c:numFmt formatCode="###0.00" sourceLinked="1"/>
        <c:majorTickMark val="none"/>
        <c:minorTickMark val="none"/>
        <c:tickLblPos val="none"/>
        <c:spPr>
          <a:ln w="9525">
            <a:noFill/>
          </a:ln>
        </c:spPr>
        <c:crossAx val="157796224"/>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200" b="1" i="0" baseline="0" dirty="0">
                <a:effectLst/>
              </a:rPr>
              <a:t>How much do you trust the following sources of information in their reporting about the novel coronavirus?</a:t>
            </a:r>
            <a:endParaRPr lang="en-US" sz="1200" dirty="0">
              <a:effectLst/>
            </a:endParaRPr>
          </a:p>
          <a:p>
            <a:pPr algn="ctr" rtl="0">
              <a:defRPr sz="1400"/>
            </a:pPr>
            <a:r>
              <a:rPr lang="en-US" sz="1200" b="0" i="0" baseline="0" dirty="0">
                <a:effectLst/>
              </a:rPr>
              <a:t>(MEAN</a:t>
            </a:r>
            <a:r>
              <a:rPr lang="ka-GE" sz="1200" b="0" i="0" baseline="0" dirty="0">
                <a:effectLst/>
              </a:rPr>
              <a:t> </a:t>
            </a:r>
            <a:r>
              <a:rPr lang="en-US" sz="1200" b="0" i="0" baseline="0" dirty="0">
                <a:effectLst/>
              </a:rPr>
              <a:t>– 7-Point Scale</a:t>
            </a:r>
            <a:r>
              <a:rPr lang="ka-GE" sz="1200" b="0" i="0" baseline="0" dirty="0">
                <a:effectLst/>
              </a:rPr>
              <a:t>: 1 - „</a:t>
            </a:r>
            <a:r>
              <a:rPr lang="en-US" sz="1200" b="0" i="0" baseline="0" dirty="0">
                <a:effectLst/>
              </a:rPr>
              <a:t>Completely do not trust</a:t>
            </a:r>
            <a:r>
              <a:rPr lang="ka-GE" sz="1200" b="0" i="0" baseline="0" dirty="0">
                <a:effectLst/>
              </a:rPr>
              <a:t>“; 7 – “</a:t>
            </a:r>
            <a:r>
              <a:rPr lang="en-US" sz="1200" b="0" i="0" baseline="0" dirty="0">
                <a:effectLst/>
              </a:rPr>
              <a:t>Completely Trust</a:t>
            </a:r>
            <a:r>
              <a:rPr lang="ka-GE" sz="1200" b="0" i="0" baseline="0" dirty="0">
                <a:effectLst/>
              </a:rPr>
              <a:t>"</a:t>
            </a:r>
            <a:r>
              <a:rPr lang="en-US" sz="1200" b="0" i="0" baseline="0" dirty="0">
                <a:effectLst/>
              </a:rPr>
              <a:t>)</a:t>
            </a:r>
            <a:endParaRPr lang="en-US" sz="1200" dirty="0">
              <a:effectLst/>
            </a:endParaRPr>
          </a:p>
        </c:rich>
      </c:tx>
      <c:layout>
        <c:manualLayout>
          <c:xMode val="edge"/>
          <c:yMode val="edge"/>
          <c:x val="0.11478850469778236"/>
          <c:y val="5.5555555555555552E-2"/>
        </c:manualLayout>
      </c:layout>
      <c:overlay val="0"/>
    </c:title>
    <c:autoTitleDeleted val="0"/>
    <c:plotArea>
      <c:layout>
        <c:manualLayout>
          <c:layoutTarget val="inner"/>
          <c:xMode val="edge"/>
          <c:yMode val="edge"/>
          <c:x val="0.45044417524732538"/>
          <c:y val="0.19965748031496083"/>
          <c:w val="0.54955582475267517"/>
          <c:h val="0.74493700787401573"/>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(National Center for Disease Control and Public Health, Ministry of Health, COVID19 State Council)</c:v>
                </c:pt>
              </c:strCache>
            </c:strRef>
          </c:cat>
          <c:val>
            <c:numRef>
              <c:f>Sheet1!$B$2:$B$11</c:f>
              <c:numCache>
                <c:formatCode>###0.00</c:formatCode>
                <c:ptCount val="10"/>
                <c:pt idx="0">
                  <c:v>4.9420289855072461</c:v>
                </c:pt>
                <c:pt idx="1">
                  <c:v>4.6444444444444448</c:v>
                </c:pt>
                <c:pt idx="2">
                  <c:v>5.6676136363636367</c:v>
                </c:pt>
                <c:pt idx="3">
                  <c:v>5.326732673267327</c:v>
                </c:pt>
                <c:pt idx="4">
                  <c:v>5.3642857142857139</c:v>
                </c:pt>
                <c:pt idx="5">
                  <c:v>4.8923611111111107</c:v>
                </c:pt>
                <c:pt idx="6">
                  <c:v>4.8899082568807337</c:v>
                </c:pt>
                <c:pt idx="7">
                  <c:v>4.9061488673139158</c:v>
                </c:pt>
                <c:pt idx="8">
                  <c:v>4.9953703703703702</c:v>
                </c:pt>
                <c:pt idx="9">
                  <c:v>5.0486486486486486</c:v>
                </c:pt>
              </c:numCache>
            </c:numRef>
          </c:val>
          <c:extLst>
            <c:ext xmlns:c16="http://schemas.microsoft.com/office/drawing/2014/chart" uri="{C3380CC4-5D6E-409C-BE32-E72D297353CC}">
              <c16:uniqueId val="{00000000-7411-4AF0-8188-936CADBFD255}"/>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(National Center for Disease Control and Public Health, Ministry of Health, COVID19 State Council)</c:v>
                </c:pt>
              </c:strCache>
            </c:strRef>
          </c:cat>
          <c:val>
            <c:numRef>
              <c:f>Sheet1!$C$2:$C$11</c:f>
              <c:numCache>
                <c:formatCode>###0.00</c:formatCode>
                <c:ptCount val="10"/>
                <c:pt idx="0">
                  <c:v>5.212218649517685</c:v>
                </c:pt>
                <c:pt idx="1">
                  <c:v>4.6825396825396828</c:v>
                </c:pt>
                <c:pt idx="2">
                  <c:v>5.6144927536231881</c:v>
                </c:pt>
                <c:pt idx="3">
                  <c:v>5.1674876847290641</c:v>
                </c:pt>
                <c:pt idx="4">
                  <c:v>5.3723404255319149</c:v>
                </c:pt>
                <c:pt idx="5">
                  <c:v>5.2166666666666668</c:v>
                </c:pt>
                <c:pt idx="6">
                  <c:v>5.2252747252747254</c:v>
                </c:pt>
                <c:pt idx="7">
                  <c:v>5.1937716262975782</c:v>
                </c:pt>
                <c:pt idx="8">
                  <c:v>5.253521126760563</c:v>
                </c:pt>
                <c:pt idx="9">
                  <c:v>5.408163265306122</c:v>
                </c:pt>
              </c:numCache>
            </c:numRef>
          </c:val>
          <c:extLst>
            <c:ext xmlns:c16="http://schemas.microsoft.com/office/drawing/2014/chart" uri="{C3380CC4-5D6E-409C-BE32-E72D297353CC}">
              <c16:uniqueId val="{00000001-7411-4AF0-8188-936CADBFD255}"/>
            </c:ext>
          </c:extLst>
        </c:ser>
        <c:ser>
          <c:idx val="2"/>
          <c:order val="2"/>
          <c:tx>
            <c:strRef>
              <c:f>Sheet1!$D$1</c:f>
              <c:strCache>
                <c:ptCount val="1"/>
                <c:pt idx="0">
                  <c:v>First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Sheet1!$A$2:$A$11</c:f>
              <c:strCache>
                <c:ptCount val="10"/>
                <c:pt idx="0">
                  <c:v>Public television channels (Georgian Public Broadcasting)</c:v>
                </c:pt>
                <c:pt idx="1">
                  <c:v>Daily or weekly newspapers</c:v>
                </c:pt>
                <c:pt idx="2">
                  <c:v>Conversations with family and friends</c:v>
                </c:pt>
                <c:pt idx="3">
                  <c:v>Conversations with co-workers</c:v>
                </c:pt>
                <c:pt idx="4">
                  <c:v>Consultation with health workers</c:v>
                </c:pt>
                <c:pt idx="5">
                  <c:v>Private television stations</c:v>
                </c:pt>
                <c:pt idx="6">
                  <c:v>Websites or online news pages (e.g. interpressnews.ge, netgazeti.ge, on.ge publika.ge, liberali.ge, tabula.ge, etc.)</c:v>
                </c:pt>
                <c:pt idx="7">
                  <c:v>Social media (e.g. Facebook, Twitter, YouTube, WhatsApp) </c:v>
                </c:pt>
                <c:pt idx="8">
                  <c:v>Search engines (e.g. Google)</c:v>
                </c:pt>
                <c:pt idx="9">
                  <c:v>Websites of official organizations (National Center for Disease Control and Public Health, Ministry of Health, COVID19 State Council)</c:v>
                </c:pt>
              </c:strCache>
            </c:strRef>
          </c:cat>
          <c:val>
            <c:numRef>
              <c:f>Sheet1!$D$2:$D$11</c:f>
              <c:numCache>
                <c:formatCode>###0.00</c:formatCode>
                <c:ptCount val="10"/>
                <c:pt idx="0">
                  <c:v>5.479857819905213</c:v>
                </c:pt>
                <c:pt idx="1">
                  <c:v>4.4615384615384617</c:v>
                </c:pt>
                <c:pt idx="2">
                  <c:v>5.9207248018120042</c:v>
                </c:pt>
                <c:pt idx="3">
                  <c:v>5.3425605536332181</c:v>
                </c:pt>
                <c:pt idx="4">
                  <c:v>6.0794223826714804</c:v>
                </c:pt>
                <c:pt idx="5">
                  <c:v>5.2047738693467336</c:v>
                </c:pt>
                <c:pt idx="6">
                  <c:v>4.9230769230769234</c:v>
                </c:pt>
                <c:pt idx="7">
                  <c:v>4.9355828220858893</c:v>
                </c:pt>
                <c:pt idx="8">
                  <c:v>5.3461538461538458</c:v>
                </c:pt>
                <c:pt idx="9">
                  <c:v>5.8243626062322944</c:v>
                </c:pt>
              </c:numCache>
            </c:numRef>
          </c:val>
          <c:extLst>
            <c:ext xmlns:c16="http://schemas.microsoft.com/office/drawing/2014/chart" uri="{C3380CC4-5D6E-409C-BE32-E72D297353CC}">
              <c16:uniqueId val="{00000000-6882-43BA-A03B-F98C45F549CA}"/>
            </c:ext>
          </c:extLst>
        </c:ser>
        <c:dLbls>
          <c:showLegendKey val="0"/>
          <c:showVal val="0"/>
          <c:showCatName val="0"/>
          <c:showSerName val="0"/>
          <c:showPercent val="0"/>
          <c:showBubbleSize val="0"/>
        </c:dLbls>
        <c:gapWidth val="75"/>
        <c:overlap val="-25"/>
        <c:axId val="156518656"/>
        <c:axId val="156540928"/>
      </c:barChart>
      <c:catAx>
        <c:axId val="156518656"/>
        <c:scaling>
          <c:orientation val="maxMin"/>
        </c:scaling>
        <c:delete val="0"/>
        <c:axPos val="l"/>
        <c:numFmt formatCode="General" sourceLinked="0"/>
        <c:majorTickMark val="none"/>
        <c:minorTickMark val="none"/>
        <c:tickLblPos val="nextTo"/>
        <c:txPr>
          <a:bodyPr/>
          <a:lstStyle/>
          <a:p>
            <a:pPr>
              <a:defRPr sz="800"/>
            </a:pPr>
            <a:endParaRPr lang="en-US"/>
          </a:p>
        </c:txPr>
        <c:crossAx val="156540928"/>
        <c:crosses val="autoZero"/>
        <c:auto val="1"/>
        <c:lblAlgn val="ctr"/>
        <c:lblOffset val="100"/>
        <c:noMultiLvlLbl val="0"/>
      </c:catAx>
      <c:valAx>
        <c:axId val="156540928"/>
        <c:scaling>
          <c:orientation val="minMax"/>
        </c:scaling>
        <c:delete val="0"/>
        <c:axPos val="t"/>
        <c:numFmt formatCode="###0.00" sourceLinked="1"/>
        <c:majorTickMark val="none"/>
        <c:minorTickMark val="none"/>
        <c:tickLblPos val="none"/>
        <c:spPr>
          <a:ln w="9525">
            <a:noFill/>
          </a:ln>
        </c:spPr>
        <c:crossAx val="15651865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sz="1400"/>
            </a:pPr>
            <a:r>
              <a:rPr lang="en-US" sz="1400" b="1" i="0" baseline="0" dirty="0">
                <a:effectLst/>
              </a:rPr>
              <a:t>How much satisfied are you concerning the information which you get regarding the novel Coronavirus?</a:t>
            </a:r>
            <a:endParaRPr lang="en-US" sz="1400" dirty="0">
              <a:effectLst/>
            </a:endParaRPr>
          </a:p>
          <a:p>
            <a:pPr algn="ctr" rtl="0">
              <a:defRPr sz="1400"/>
            </a:pPr>
            <a:r>
              <a:rPr lang="en-US" sz="1200" b="0" i="0" baseline="0" dirty="0">
                <a:effectLst/>
              </a:rPr>
              <a:t>(MEAN</a:t>
            </a:r>
            <a:r>
              <a:rPr lang="ka-GE" sz="1200" b="0" i="0" baseline="0" dirty="0">
                <a:effectLst/>
              </a:rPr>
              <a:t> </a:t>
            </a:r>
            <a:r>
              <a:rPr lang="en-US" sz="1200" b="0" i="0" baseline="0" dirty="0">
                <a:effectLst/>
              </a:rPr>
              <a:t>– </a:t>
            </a:r>
            <a:r>
              <a:rPr lang="ka-GE" sz="1200" b="0" i="0" baseline="0" dirty="0">
                <a:effectLst/>
              </a:rPr>
              <a:t>7</a:t>
            </a:r>
            <a:r>
              <a:rPr lang="en-US" sz="1200" b="0" i="0" baseline="0" dirty="0">
                <a:effectLst/>
              </a:rPr>
              <a:t>-Point Scale</a:t>
            </a:r>
            <a:r>
              <a:rPr lang="ka-GE" sz="1200" b="0" i="0" baseline="0" dirty="0">
                <a:effectLst/>
              </a:rPr>
              <a:t>: 1 -  “</a:t>
            </a:r>
            <a:r>
              <a:rPr lang="en-US" sz="1200" b="0" i="0" baseline="0" dirty="0">
                <a:effectLst/>
              </a:rPr>
              <a:t>Very Unsatisfied</a:t>
            </a:r>
            <a:r>
              <a:rPr lang="ka-GE" sz="1200" b="0" i="0" baseline="0" dirty="0">
                <a:effectLst/>
              </a:rPr>
              <a:t>", 7 - “</a:t>
            </a:r>
            <a:r>
              <a:rPr lang="en-US" sz="1200" b="0" i="0" baseline="0" dirty="0">
                <a:effectLst/>
              </a:rPr>
              <a:t>Very Satisfied</a:t>
            </a:r>
            <a:r>
              <a:rPr lang="ka-GE" sz="1200" b="0" i="0" baseline="0" dirty="0">
                <a:effectLst/>
              </a:rPr>
              <a:t>"</a:t>
            </a:r>
            <a:r>
              <a:rPr lang="en-US" sz="1200" b="0" i="0" baseline="0" dirty="0">
                <a:effectLst/>
              </a:rPr>
              <a:t>)</a:t>
            </a:r>
            <a:endParaRPr lang="en-US" sz="1200" dirty="0">
              <a:effectLst/>
            </a:endParaRPr>
          </a:p>
        </c:rich>
      </c:tx>
      <c:overlay val="0"/>
    </c:title>
    <c:autoTitleDeleted val="0"/>
    <c:plotArea>
      <c:layout>
        <c:manualLayout>
          <c:layoutTarget val="inner"/>
          <c:xMode val="edge"/>
          <c:yMode val="edge"/>
          <c:x val="0.38414213607914438"/>
          <c:y val="0.23321755613881598"/>
          <c:w val="0.61585786392085595"/>
          <c:h val="0.69849241761446701"/>
        </c:manualLayout>
      </c:layout>
      <c:barChart>
        <c:barDir val="bar"/>
        <c:grouping val="clustered"/>
        <c:varyColors val="0"/>
        <c:ser>
          <c:idx val="0"/>
          <c:order val="0"/>
          <c:tx>
            <c:strRef>
              <c:f>Sheet1!$A$2</c:f>
              <c:strCache>
                <c:ptCount val="1"/>
                <c:pt idx="0">
                  <c:v>How much satisfied you are concerning the information which you get through different sourced regarding COVID19 and response?</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EAFD-457B-B9AB-85E4530281F2}"/>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Samtskhe-Javakheti</c:v>
                </c:pt>
                <c:pt idx="1">
                  <c:v>Kvemo Kartli</c:v>
                </c:pt>
                <c:pt idx="2">
                  <c:v>Third Wave</c:v>
                </c:pt>
              </c:strCache>
            </c:strRef>
          </c:cat>
          <c:val>
            <c:numRef>
              <c:f>Sheet1!$B$2:$D$2</c:f>
              <c:numCache>
                <c:formatCode>###0.00</c:formatCode>
                <c:ptCount val="3"/>
                <c:pt idx="0">
                  <c:v>5.403743315508021</c:v>
                </c:pt>
                <c:pt idx="1">
                  <c:v>5.6416666666666666</c:v>
                </c:pt>
                <c:pt idx="2">
                  <c:v>6.1375126390293229</c:v>
                </c:pt>
              </c:numCache>
            </c:numRef>
          </c:val>
          <c:extLst>
            <c:ext xmlns:c16="http://schemas.microsoft.com/office/drawing/2014/chart" uri="{C3380CC4-5D6E-409C-BE32-E72D297353CC}">
              <c16:uniqueId val="{00000000-F377-4171-91A1-27AC9CC043FE}"/>
            </c:ext>
          </c:extLst>
        </c:ser>
        <c:dLbls>
          <c:showLegendKey val="0"/>
          <c:showVal val="0"/>
          <c:showCatName val="0"/>
          <c:showSerName val="0"/>
          <c:showPercent val="0"/>
          <c:showBubbleSize val="0"/>
        </c:dLbls>
        <c:gapWidth val="75"/>
        <c:axId val="158014464"/>
        <c:axId val="158036736"/>
      </c:barChart>
      <c:catAx>
        <c:axId val="158014464"/>
        <c:scaling>
          <c:orientation val="maxMin"/>
        </c:scaling>
        <c:delete val="0"/>
        <c:axPos val="l"/>
        <c:numFmt formatCode="General" sourceLinked="0"/>
        <c:majorTickMark val="none"/>
        <c:minorTickMark val="none"/>
        <c:tickLblPos val="nextTo"/>
        <c:crossAx val="158036736"/>
        <c:crosses val="autoZero"/>
        <c:auto val="1"/>
        <c:lblAlgn val="ctr"/>
        <c:lblOffset val="100"/>
        <c:noMultiLvlLbl val="0"/>
      </c:catAx>
      <c:valAx>
        <c:axId val="158036736"/>
        <c:scaling>
          <c:orientation val="minMax"/>
        </c:scaling>
        <c:delete val="1"/>
        <c:axPos val="t"/>
        <c:numFmt formatCode="###0.00" sourceLinked="1"/>
        <c:majorTickMark val="none"/>
        <c:minorTickMark val="none"/>
        <c:tickLblPos val="none"/>
        <c:crossAx val="158014464"/>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Information, which is needed most concerns</a:t>
            </a:r>
            <a:r>
              <a:rPr lang="ka-GE" sz="1800" b="1" i="0" baseline="0" dirty="0">
                <a:effectLst/>
              </a:rPr>
              <a:t>...</a:t>
            </a:r>
            <a:endParaRPr lang="en-US" dirty="0">
              <a:effectLst/>
            </a:endParaRPr>
          </a:p>
        </c:rich>
      </c:tx>
      <c:overlay val="0"/>
    </c:title>
    <c:autoTitleDeleted val="0"/>
    <c:plotArea>
      <c:layout>
        <c:manualLayout>
          <c:layoutTarget val="inner"/>
          <c:xMode val="edge"/>
          <c:yMode val="edge"/>
          <c:x val="0.40850109361329834"/>
          <c:y val="9.9884222805482911E-2"/>
          <c:w val="0.59149890638670166"/>
          <c:h val="0.83182575094779865"/>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novel coronavirus</c:v>
                </c:pt>
                <c:pt idx="1">
                  <c:v>Personal stories from others about how they cope</c:v>
                </c:pt>
                <c:pt idx="2">
                  <c:v>Scientific progress in development of a vaccine against novel coronavirus</c:v>
                </c:pt>
                <c:pt idx="3">
                  <c:v>Scientific progress in development of treatment for novel coronavirus</c:v>
                </c:pt>
                <c:pt idx="4">
                  <c:v>How I can personally avoid/prevent spread of the disease</c:v>
                </c:pt>
                <c:pt idx="5">
                  <c:v>How I can take care of a person who is in the risk group</c:v>
                </c:pt>
                <c:pt idx="6">
                  <c:v>How I can best take care of the education of my family member(s) under 18 years of age </c:v>
                </c:pt>
                <c:pt idx="7">
                  <c:v>Details on travel restrictions (including within the country)</c:v>
                </c:pt>
              </c:strCache>
            </c:strRef>
          </c:cat>
          <c:val>
            <c:numRef>
              <c:f>Sheet1!$B$2:$B$9</c:f>
              <c:numCache>
                <c:formatCode>###0.0</c:formatCode>
                <c:ptCount val="8"/>
                <c:pt idx="0">
                  <c:v>76.578947368421055</c:v>
                </c:pt>
                <c:pt idx="1">
                  <c:v>70.78947368421052</c:v>
                </c:pt>
                <c:pt idx="2">
                  <c:v>78.94736842105263</c:v>
                </c:pt>
                <c:pt idx="3">
                  <c:v>84.736842105263165</c:v>
                </c:pt>
                <c:pt idx="4">
                  <c:v>78.421052631578945</c:v>
                </c:pt>
                <c:pt idx="5">
                  <c:v>68.421052631578945</c:v>
                </c:pt>
                <c:pt idx="6">
                  <c:v>78.318584070796462</c:v>
                </c:pt>
                <c:pt idx="7">
                  <c:v>78.94736842105263</c:v>
                </c:pt>
              </c:numCache>
            </c:numRef>
          </c:val>
          <c:extLst>
            <c:ext xmlns:c16="http://schemas.microsoft.com/office/drawing/2014/chart" uri="{C3380CC4-5D6E-409C-BE32-E72D297353CC}">
              <c16:uniqueId val="{00000000-A922-4315-B6BA-9266FF064DCF}"/>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novel coronavirus</c:v>
                </c:pt>
                <c:pt idx="1">
                  <c:v>Personal stories from others about how they cope</c:v>
                </c:pt>
                <c:pt idx="2">
                  <c:v>Scientific progress in development of a vaccine against novel coronavirus</c:v>
                </c:pt>
                <c:pt idx="3">
                  <c:v>Scientific progress in development of treatment for novel coronavirus</c:v>
                </c:pt>
                <c:pt idx="4">
                  <c:v>How I can personally avoid/prevent spread of the disease</c:v>
                </c:pt>
                <c:pt idx="5">
                  <c:v>How I can take care of a person who is in the risk group</c:v>
                </c:pt>
                <c:pt idx="6">
                  <c:v>How I can best take care of the education of my family member(s) under 18 years of age </c:v>
                </c:pt>
                <c:pt idx="7">
                  <c:v>Details on travel restrictions (including within the country)</c:v>
                </c:pt>
              </c:strCache>
            </c:strRef>
          </c:cat>
          <c:val>
            <c:numRef>
              <c:f>Sheet1!$C$2:$C$9</c:f>
              <c:numCache>
                <c:formatCode>###0.0</c:formatCode>
                <c:ptCount val="8"/>
                <c:pt idx="0">
                  <c:v>76.05263157894737</c:v>
                </c:pt>
                <c:pt idx="1">
                  <c:v>65.526315789473685</c:v>
                </c:pt>
                <c:pt idx="2">
                  <c:v>62.89473684210526</c:v>
                </c:pt>
                <c:pt idx="3">
                  <c:v>73.421052631578945</c:v>
                </c:pt>
                <c:pt idx="4">
                  <c:v>78.684210526315795</c:v>
                </c:pt>
                <c:pt idx="5">
                  <c:v>67.631578947368425</c:v>
                </c:pt>
                <c:pt idx="6">
                  <c:v>81.725888324873097</c:v>
                </c:pt>
                <c:pt idx="7">
                  <c:v>77.631578947368425</c:v>
                </c:pt>
              </c:numCache>
            </c:numRef>
          </c:val>
          <c:extLst>
            <c:ext xmlns:c16="http://schemas.microsoft.com/office/drawing/2014/chart" uri="{C3380CC4-5D6E-409C-BE32-E72D297353CC}">
              <c16:uniqueId val="{00000001-A922-4315-B6BA-9266FF064DCF}"/>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Sheet1!$A$2:$A$9</c:f>
              <c:strCache>
                <c:ptCount val="8"/>
                <c:pt idx="0">
                  <c:v>Symptoms of novel coronavirus</c:v>
                </c:pt>
                <c:pt idx="1">
                  <c:v>Personal stories from others about how they cope</c:v>
                </c:pt>
                <c:pt idx="2">
                  <c:v>Scientific progress in development of a vaccine against novel coronavirus</c:v>
                </c:pt>
                <c:pt idx="3">
                  <c:v>Scientific progress in development of treatment for novel coronavirus</c:v>
                </c:pt>
                <c:pt idx="4">
                  <c:v>How I can personally avoid/prevent spread of the disease</c:v>
                </c:pt>
                <c:pt idx="5">
                  <c:v>How I can take care of a person who is in the risk group</c:v>
                </c:pt>
                <c:pt idx="6">
                  <c:v>How I can best take care of the education of my family member(s) under 18 years of age </c:v>
                </c:pt>
                <c:pt idx="7">
                  <c:v>Details on travel restrictions (including within the country)</c:v>
                </c:pt>
              </c:strCache>
            </c:strRef>
          </c:cat>
          <c:val>
            <c:numRef>
              <c:f>Sheet1!$D$2:$D$9</c:f>
              <c:numCache>
                <c:formatCode>General</c:formatCode>
                <c:ptCount val="8"/>
                <c:pt idx="0">
                  <c:v>80.099999999999994</c:v>
                </c:pt>
                <c:pt idx="1">
                  <c:v>72.2</c:v>
                </c:pt>
                <c:pt idx="2">
                  <c:v>81.599999999999994</c:v>
                </c:pt>
                <c:pt idx="3">
                  <c:v>85.5</c:v>
                </c:pt>
                <c:pt idx="4">
                  <c:v>82.1</c:v>
                </c:pt>
                <c:pt idx="5">
                  <c:v>78.8</c:v>
                </c:pt>
                <c:pt idx="6">
                  <c:v>83.9</c:v>
                </c:pt>
                <c:pt idx="7">
                  <c:v>86.6</c:v>
                </c:pt>
              </c:numCache>
            </c:numRef>
          </c:val>
          <c:extLst>
            <c:ext xmlns:c16="http://schemas.microsoft.com/office/drawing/2014/chart" uri="{C3380CC4-5D6E-409C-BE32-E72D297353CC}">
              <c16:uniqueId val="{00000000-0620-46A9-9C2B-736902C3D2EB}"/>
            </c:ext>
          </c:extLst>
        </c:ser>
        <c:dLbls>
          <c:showLegendKey val="0"/>
          <c:showVal val="0"/>
          <c:showCatName val="0"/>
          <c:showSerName val="0"/>
          <c:showPercent val="0"/>
          <c:showBubbleSize val="0"/>
        </c:dLbls>
        <c:gapWidth val="75"/>
        <c:axId val="158260608"/>
        <c:axId val="158348416"/>
      </c:barChart>
      <c:catAx>
        <c:axId val="158260608"/>
        <c:scaling>
          <c:orientation val="maxMin"/>
        </c:scaling>
        <c:delete val="0"/>
        <c:axPos val="l"/>
        <c:numFmt formatCode="General" sourceLinked="0"/>
        <c:majorTickMark val="none"/>
        <c:minorTickMark val="none"/>
        <c:tickLblPos val="nextTo"/>
        <c:txPr>
          <a:bodyPr/>
          <a:lstStyle/>
          <a:p>
            <a:pPr>
              <a:defRPr sz="900"/>
            </a:pPr>
            <a:endParaRPr lang="en-US"/>
          </a:p>
        </c:txPr>
        <c:crossAx val="158348416"/>
        <c:crosses val="autoZero"/>
        <c:auto val="1"/>
        <c:lblAlgn val="ctr"/>
        <c:lblOffset val="100"/>
        <c:noMultiLvlLbl val="0"/>
      </c:catAx>
      <c:valAx>
        <c:axId val="158348416"/>
        <c:scaling>
          <c:orientation val="minMax"/>
        </c:scaling>
        <c:delete val="1"/>
        <c:axPos val="t"/>
        <c:numFmt formatCode="###0.0" sourceLinked="1"/>
        <c:majorTickMark val="none"/>
        <c:minorTickMark val="none"/>
        <c:tickLblPos val="none"/>
        <c:crossAx val="158260608"/>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i="0" baseline="0" dirty="0">
                <a:effectLst/>
              </a:rPr>
              <a:t>How will you act in case you or your family member will have symptoms, such as temperature, cough, breath problems etc.?</a:t>
            </a:r>
            <a:endParaRPr lang="en-US" sz="14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Will call 112</c:v>
                </c:pt>
                <c:pt idx="1">
                  <c:v>Will call 144</c:v>
                </c:pt>
                <c:pt idx="2">
                  <c:v>Will call the other hotline (1505, 116001)</c:v>
                </c:pt>
                <c:pt idx="3">
                  <c:v>Will call my doctor </c:v>
                </c:pt>
                <c:pt idx="4">
                  <c:v>Will go in clinic</c:v>
                </c:pt>
                <c:pt idx="5">
                  <c:v>Will ask a mobile laboratory to come</c:v>
                </c:pt>
                <c:pt idx="6">
                  <c:v>Will stay at home and care myself without sharing this information to any official sources</c:v>
                </c:pt>
              </c:strCache>
            </c:strRef>
          </c:cat>
          <c:val>
            <c:numRef>
              <c:f>Sheet1!$B$2:$B$8</c:f>
              <c:numCache>
                <c:formatCode>###0.0</c:formatCode>
                <c:ptCount val="7"/>
                <c:pt idx="0">
                  <c:v>74.736842105263165</c:v>
                </c:pt>
                <c:pt idx="1">
                  <c:v>5.7894736842105265</c:v>
                </c:pt>
                <c:pt idx="2">
                  <c:v>0</c:v>
                </c:pt>
                <c:pt idx="3">
                  <c:v>17.894736842105264</c:v>
                </c:pt>
                <c:pt idx="4">
                  <c:v>20</c:v>
                </c:pt>
                <c:pt idx="5">
                  <c:v>0</c:v>
                </c:pt>
                <c:pt idx="6">
                  <c:v>2.1052631578947367</c:v>
                </c:pt>
              </c:numCache>
            </c:numRef>
          </c:val>
          <c:extLst>
            <c:ext xmlns:c16="http://schemas.microsoft.com/office/drawing/2014/chart" uri="{C3380CC4-5D6E-409C-BE32-E72D297353CC}">
              <c16:uniqueId val="{00000000-A35E-4DB3-BB4B-E2AE7EAEC45A}"/>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Will call 112</c:v>
                </c:pt>
                <c:pt idx="1">
                  <c:v>Will call 144</c:v>
                </c:pt>
                <c:pt idx="2">
                  <c:v>Will call the other hotline (1505, 116001)</c:v>
                </c:pt>
                <c:pt idx="3">
                  <c:v>Will call my doctor </c:v>
                </c:pt>
                <c:pt idx="4">
                  <c:v>Will go in clinic</c:v>
                </c:pt>
                <c:pt idx="5">
                  <c:v>Will ask a mobile laboratory to come</c:v>
                </c:pt>
                <c:pt idx="6">
                  <c:v>Will stay at home and care myself without sharing this information to any official sources</c:v>
                </c:pt>
              </c:strCache>
            </c:strRef>
          </c:cat>
          <c:val>
            <c:numRef>
              <c:f>Sheet1!$C$2:$C$8</c:f>
              <c:numCache>
                <c:formatCode>###0.0</c:formatCode>
                <c:ptCount val="7"/>
                <c:pt idx="0">
                  <c:v>74.21052631578948</c:v>
                </c:pt>
                <c:pt idx="1">
                  <c:v>11.315789473684211</c:v>
                </c:pt>
                <c:pt idx="2">
                  <c:v>2.3684210526315788</c:v>
                </c:pt>
                <c:pt idx="3">
                  <c:v>19.736842105263158</c:v>
                </c:pt>
                <c:pt idx="4">
                  <c:v>16.05263157894737</c:v>
                </c:pt>
                <c:pt idx="5">
                  <c:v>1.0526315789473684</c:v>
                </c:pt>
                <c:pt idx="6">
                  <c:v>2.3684210526315788</c:v>
                </c:pt>
              </c:numCache>
            </c:numRef>
          </c:val>
          <c:extLst>
            <c:ext xmlns:c16="http://schemas.microsoft.com/office/drawing/2014/chart" uri="{C3380CC4-5D6E-409C-BE32-E72D297353CC}">
              <c16:uniqueId val="{00000001-A35E-4DB3-BB4B-E2AE7EAEC45A}"/>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Sheet1!$A$2:$A$8</c:f>
              <c:strCache>
                <c:ptCount val="7"/>
                <c:pt idx="0">
                  <c:v>Will call 112</c:v>
                </c:pt>
                <c:pt idx="1">
                  <c:v>Will call 144</c:v>
                </c:pt>
                <c:pt idx="2">
                  <c:v>Will call the other hotline (1505, 116001)</c:v>
                </c:pt>
                <c:pt idx="3">
                  <c:v>Will call my doctor </c:v>
                </c:pt>
                <c:pt idx="4">
                  <c:v>Will go in clinic</c:v>
                </c:pt>
                <c:pt idx="5">
                  <c:v>Will ask a mobile laboratory to come</c:v>
                </c:pt>
                <c:pt idx="6">
                  <c:v>Will stay at home and care myself without sharing this information to any official sources</c:v>
                </c:pt>
              </c:strCache>
            </c:strRef>
          </c:cat>
          <c:val>
            <c:numRef>
              <c:f>Sheet1!$D$2:$D$8</c:f>
              <c:numCache>
                <c:formatCode>General</c:formatCode>
                <c:ptCount val="7"/>
                <c:pt idx="0">
                  <c:v>76.8</c:v>
                </c:pt>
                <c:pt idx="1">
                  <c:v>19</c:v>
                </c:pt>
                <c:pt idx="2">
                  <c:v>2.1</c:v>
                </c:pt>
                <c:pt idx="3">
                  <c:v>24.9</c:v>
                </c:pt>
                <c:pt idx="4">
                  <c:v>8.6</c:v>
                </c:pt>
                <c:pt idx="5">
                  <c:v>0.7</c:v>
                </c:pt>
                <c:pt idx="6">
                  <c:v>0.6</c:v>
                </c:pt>
              </c:numCache>
            </c:numRef>
          </c:val>
          <c:extLst>
            <c:ext xmlns:c16="http://schemas.microsoft.com/office/drawing/2014/chart" uri="{C3380CC4-5D6E-409C-BE32-E72D297353CC}">
              <c16:uniqueId val="{00000000-42D3-4F50-BC1C-19618DB54695}"/>
            </c:ext>
          </c:extLst>
        </c:ser>
        <c:dLbls>
          <c:showLegendKey val="0"/>
          <c:showVal val="0"/>
          <c:showCatName val="0"/>
          <c:showSerName val="0"/>
          <c:showPercent val="0"/>
          <c:showBubbleSize val="0"/>
        </c:dLbls>
        <c:gapWidth val="75"/>
        <c:overlap val="-25"/>
        <c:axId val="158545792"/>
        <c:axId val="158547328"/>
      </c:barChart>
      <c:catAx>
        <c:axId val="158545792"/>
        <c:scaling>
          <c:orientation val="maxMin"/>
        </c:scaling>
        <c:delete val="0"/>
        <c:axPos val="l"/>
        <c:numFmt formatCode="General" sourceLinked="0"/>
        <c:majorTickMark val="none"/>
        <c:minorTickMark val="none"/>
        <c:tickLblPos val="nextTo"/>
        <c:txPr>
          <a:bodyPr/>
          <a:lstStyle/>
          <a:p>
            <a:pPr>
              <a:defRPr sz="1000"/>
            </a:pPr>
            <a:endParaRPr lang="en-US"/>
          </a:p>
        </c:txPr>
        <c:crossAx val="158547328"/>
        <c:crosses val="autoZero"/>
        <c:auto val="1"/>
        <c:lblAlgn val="ctr"/>
        <c:lblOffset val="100"/>
        <c:noMultiLvlLbl val="0"/>
      </c:catAx>
      <c:valAx>
        <c:axId val="158547328"/>
        <c:scaling>
          <c:orientation val="minMax"/>
        </c:scaling>
        <c:delete val="1"/>
        <c:axPos val="t"/>
        <c:numFmt formatCode="###0.0" sourceLinked="1"/>
        <c:majorTickMark val="none"/>
        <c:minorTickMark val="none"/>
        <c:tickLblPos val="none"/>
        <c:crossAx val="158545792"/>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i="0" baseline="0" dirty="0">
                <a:effectLst/>
              </a:rPr>
              <a:t>How will you act in case of having supply or transportation problems?</a:t>
            </a:r>
            <a:endParaRPr lang="en-US" sz="14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Will call 112</c:v>
                </c:pt>
                <c:pt idx="1">
                  <c:v>Will call 144</c:v>
                </c:pt>
                <c:pt idx="2">
                  <c:v>Will call the other hotline (1505, 116001)</c:v>
                </c:pt>
                <c:pt idx="3">
                  <c:v>Will call a relative/friend</c:v>
                </c:pt>
                <c:pt idx="4">
                  <c:v>Will call the local government organizations</c:v>
                </c:pt>
              </c:strCache>
            </c:strRef>
          </c:cat>
          <c:val>
            <c:numRef>
              <c:f>Sheet1!$B$2:$B$6</c:f>
              <c:numCache>
                <c:formatCode>###0.0</c:formatCode>
                <c:ptCount val="5"/>
                <c:pt idx="0">
                  <c:v>42.631578947368418</c:v>
                </c:pt>
                <c:pt idx="1">
                  <c:v>22.631578947368421</c:v>
                </c:pt>
                <c:pt idx="2">
                  <c:v>3.9473684210526314</c:v>
                </c:pt>
                <c:pt idx="3">
                  <c:v>17.631578947368421</c:v>
                </c:pt>
                <c:pt idx="4">
                  <c:v>6.5789473684210522</c:v>
                </c:pt>
              </c:numCache>
            </c:numRef>
          </c:val>
          <c:extLst>
            <c:ext xmlns:c16="http://schemas.microsoft.com/office/drawing/2014/chart" uri="{C3380CC4-5D6E-409C-BE32-E72D297353CC}">
              <c16:uniqueId val="{00000000-918A-4E90-92EA-FEB4B0F53B3C}"/>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Will call 112</c:v>
                </c:pt>
                <c:pt idx="1">
                  <c:v>Will call 144</c:v>
                </c:pt>
                <c:pt idx="2">
                  <c:v>Will call the other hotline (1505, 116001)</c:v>
                </c:pt>
                <c:pt idx="3">
                  <c:v>Will call a relative/friend</c:v>
                </c:pt>
                <c:pt idx="4">
                  <c:v>Will call the local government organizations</c:v>
                </c:pt>
              </c:strCache>
            </c:strRef>
          </c:cat>
          <c:val>
            <c:numRef>
              <c:f>Sheet1!$C$2:$C$6</c:f>
              <c:numCache>
                <c:formatCode>###0.0</c:formatCode>
                <c:ptCount val="5"/>
                <c:pt idx="0">
                  <c:v>37.368421052631582</c:v>
                </c:pt>
                <c:pt idx="1">
                  <c:v>20</c:v>
                </c:pt>
                <c:pt idx="2">
                  <c:v>3.6842105263157894</c:v>
                </c:pt>
                <c:pt idx="3">
                  <c:v>23.684210526315791</c:v>
                </c:pt>
                <c:pt idx="4">
                  <c:v>15.526315789473685</c:v>
                </c:pt>
              </c:numCache>
            </c:numRef>
          </c:val>
          <c:extLst>
            <c:ext xmlns:c16="http://schemas.microsoft.com/office/drawing/2014/chart" uri="{C3380CC4-5D6E-409C-BE32-E72D297353CC}">
              <c16:uniqueId val="{00000001-918A-4E90-92EA-FEB4B0F53B3C}"/>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Will call 112</c:v>
                </c:pt>
                <c:pt idx="1">
                  <c:v>Will call 144</c:v>
                </c:pt>
                <c:pt idx="2">
                  <c:v>Will call the other hotline (1505, 116001)</c:v>
                </c:pt>
                <c:pt idx="3">
                  <c:v>Will call a relative/friend</c:v>
                </c:pt>
                <c:pt idx="4">
                  <c:v>Will call the local government organizations</c:v>
                </c:pt>
              </c:strCache>
            </c:strRef>
          </c:cat>
          <c:val>
            <c:numRef>
              <c:f>Sheet1!$D$2:$D$6</c:f>
              <c:numCache>
                <c:formatCode>General</c:formatCode>
                <c:ptCount val="5"/>
                <c:pt idx="0">
                  <c:v>25.1</c:v>
                </c:pt>
                <c:pt idx="1">
                  <c:v>31</c:v>
                </c:pt>
                <c:pt idx="2">
                  <c:v>2.6</c:v>
                </c:pt>
                <c:pt idx="3">
                  <c:v>24.5</c:v>
                </c:pt>
                <c:pt idx="4">
                  <c:v>12.1</c:v>
                </c:pt>
              </c:numCache>
            </c:numRef>
          </c:val>
          <c:extLst>
            <c:ext xmlns:c16="http://schemas.microsoft.com/office/drawing/2014/chart" uri="{C3380CC4-5D6E-409C-BE32-E72D297353CC}">
              <c16:uniqueId val="{00000000-D6E4-4635-B174-B4104168C34E}"/>
            </c:ext>
          </c:extLst>
        </c:ser>
        <c:dLbls>
          <c:showLegendKey val="0"/>
          <c:showVal val="0"/>
          <c:showCatName val="0"/>
          <c:showSerName val="0"/>
          <c:showPercent val="0"/>
          <c:showBubbleSize val="0"/>
        </c:dLbls>
        <c:gapWidth val="75"/>
        <c:overlap val="-25"/>
        <c:axId val="157909376"/>
        <c:axId val="157910912"/>
      </c:barChart>
      <c:catAx>
        <c:axId val="157909376"/>
        <c:scaling>
          <c:orientation val="maxMin"/>
        </c:scaling>
        <c:delete val="0"/>
        <c:axPos val="l"/>
        <c:numFmt formatCode="General" sourceLinked="0"/>
        <c:majorTickMark val="none"/>
        <c:minorTickMark val="none"/>
        <c:tickLblPos val="nextTo"/>
        <c:crossAx val="157910912"/>
        <c:crosses val="autoZero"/>
        <c:auto val="1"/>
        <c:lblAlgn val="ctr"/>
        <c:lblOffset val="100"/>
        <c:noMultiLvlLbl val="0"/>
      </c:catAx>
      <c:valAx>
        <c:axId val="157910912"/>
        <c:scaling>
          <c:orientation val="minMax"/>
        </c:scaling>
        <c:delete val="1"/>
        <c:axPos val="t"/>
        <c:numFmt formatCode="###0.0" sourceLinked="1"/>
        <c:majorTickMark val="none"/>
        <c:minorTickMark val="none"/>
        <c:tickLblPos val="none"/>
        <c:crossAx val="157909376"/>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baseline="0" dirty="0">
                <a:effectLst/>
              </a:rPr>
              <a:t>Trust Towards Other Stakeholders </a:t>
            </a:r>
            <a:endParaRPr lang="en-US" sz="1200" dirty="0">
              <a:effectLst/>
            </a:endParaRPr>
          </a:p>
          <a:p>
            <a:pPr>
              <a:defRPr/>
            </a:pPr>
            <a:r>
              <a:rPr lang="ka-GE" sz="1200" b="0" i="0" baseline="0" dirty="0">
                <a:effectLst/>
              </a:rPr>
              <a:t>(</a:t>
            </a:r>
            <a:r>
              <a:rPr lang="en-US" sz="1200" b="0" i="0" baseline="0" dirty="0">
                <a:effectLst/>
              </a:rPr>
              <a:t>MEAN</a:t>
            </a:r>
            <a:r>
              <a:rPr lang="ka-GE" sz="1200" b="0" i="0" baseline="0" dirty="0">
                <a:effectLst/>
              </a:rPr>
              <a:t> </a:t>
            </a:r>
            <a:r>
              <a:rPr lang="en-US" sz="1200" b="0" i="0" baseline="0" dirty="0">
                <a:effectLst/>
              </a:rPr>
              <a:t>– </a:t>
            </a:r>
            <a:r>
              <a:rPr lang="ka-GE" sz="1200" b="0" i="0" baseline="0" dirty="0">
                <a:effectLst/>
              </a:rPr>
              <a:t>7</a:t>
            </a:r>
            <a:r>
              <a:rPr lang="en-US" sz="1200" b="0" i="0" baseline="0" dirty="0">
                <a:effectLst/>
              </a:rPr>
              <a:t>-Point Scale</a:t>
            </a:r>
            <a:r>
              <a:rPr lang="ka-GE" sz="1200" b="0" i="0" baseline="0" dirty="0">
                <a:effectLst/>
              </a:rPr>
              <a:t>: 1 – „</a:t>
            </a:r>
            <a:r>
              <a:rPr lang="en-US" sz="1200" b="0" i="0" baseline="0" dirty="0">
                <a:effectLst/>
              </a:rPr>
              <a:t>Do not trust at all</a:t>
            </a:r>
            <a:r>
              <a:rPr lang="ka-GE" sz="1200" b="0" i="0" baseline="0" dirty="0">
                <a:effectLst/>
              </a:rPr>
              <a:t>“; </a:t>
            </a:r>
            <a:r>
              <a:rPr lang="en-US" sz="1200" b="0" i="0" baseline="0" dirty="0">
                <a:effectLst/>
              </a:rPr>
              <a:t>7 </a:t>
            </a:r>
            <a:r>
              <a:rPr lang="ka-GE" sz="1200" b="0" i="0" baseline="0" dirty="0">
                <a:effectLst/>
              </a:rPr>
              <a:t>- „</a:t>
            </a:r>
            <a:r>
              <a:rPr lang="en-US" sz="1200" b="0" i="0" baseline="0" dirty="0">
                <a:effectLst/>
              </a:rPr>
              <a:t>Completely trust </a:t>
            </a:r>
            <a:r>
              <a:rPr lang="ka-GE" sz="1200" b="0" i="0" baseline="0" dirty="0">
                <a:effectLst/>
              </a:rPr>
              <a:t>“)</a:t>
            </a:r>
            <a:endParaRPr lang="en-US" sz="1200" dirty="0">
              <a:effectLst/>
            </a:endParaRPr>
          </a:p>
        </c:rich>
      </c:tx>
      <c:overlay val="0"/>
    </c:title>
    <c:autoTitleDeleted val="0"/>
    <c:plotArea>
      <c:layout>
        <c:manualLayout>
          <c:layoutTarget val="inner"/>
          <c:xMode val="edge"/>
          <c:yMode val="edge"/>
          <c:x val="0.51058323959505059"/>
          <c:y val="0.13067599883347916"/>
          <c:w val="0.46322628421447354"/>
          <c:h val="0.81443146689997081"/>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txPr>
              <a:bodyPr/>
              <a:lstStyle/>
              <a:p>
                <a:pPr algn="ctr">
                  <a:defRPr/>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Doctor who will be recommended by 112</c:v>
                </c:pt>
                <c:pt idx="1">
                  <c:v>The Media</c:v>
                </c:pt>
                <c:pt idx="2">
                  <c:v>Clinics ofeering in-patient treatment to the patients with novel Coronavirus </c:v>
                </c:pt>
                <c:pt idx="3">
                  <c:v>Clinics ofeering in-patient treatment to the patients with novel Coronavirus </c:v>
                </c:pt>
                <c:pt idx="4">
                  <c:v>The local government</c:v>
                </c:pt>
                <c:pt idx="5">
                  <c:v>Ministry of Health</c:v>
                </c:pt>
                <c:pt idx="6">
                  <c:v>National Center for Disease Control and Public Health</c:v>
                </c:pt>
                <c:pt idx="7">
                  <c:v>Schools</c:v>
                </c:pt>
                <c:pt idx="8">
                  <c:v>Kindergardens</c:v>
                </c:pt>
                <c:pt idx="9">
                  <c:v> Other ministries providing food and medicines </c:v>
                </c:pt>
                <c:pt idx="10">
                  <c:v> Other Ministries/services providing for public order/safety</c:v>
                </c:pt>
                <c:pt idx="11">
                  <c:v>Private companies/businesses</c:v>
                </c:pt>
              </c:strCache>
            </c:strRef>
          </c:cat>
          <c:val>
            <c:numRef>
              <c:f>Sheet1!$B$2:$B$13</c:f>
              <c:numCache>
                <c:formatCode>###0.00</c:formatCode>
                <c:ptCount val="12"/>
                <c:pt idx="0">
                  <c:v>5.4315476190476186</c:v>
                </c:pt>
                <c:pt idx="1">
                  <c:v>4.9176829268292686</c:v>
                </c:pt>
                <c:pt idx="2">
                  <c:v>5.8774928774928776</c:v>
                </c:pt>
                <c:pt idx="3">
                  <c:v>5.7042682926829267</c:v>
                </c:pt>
                <c:pt idx="4">
                  <c:v>5.2647058823529411</c:v>
                </c:pt>
                <c:pt idx="5">
                  <c:v>5.6827195467422094</c:v>
                </c:pt>
                <c:pt idx="6">
                  <c:v>5.7597597597597598</c:v>
                </c:pt>
                <c:pt idx="7">
                  <c:v>5.1956521739130439</c:v>
                </c:pt>
                <c:pt idx="8">
                  <c:v>5.0681818181818183</c:v>
                </c:pt>
                <c:pt idx="9">
                  <c:v>5.347266881028939</c:v>
                </c:pt>
                <c:pt idx="10">
                  <c:v>5.4935064935064934</c:v>
                </c:pt>
                <c:pt idx="11">
                  <c:v>4.6708333333333334</c:v>
                </c:pt>
              </c:numCache>
            </c:numRef>
          </c:val>
          <c:extLst>
            <c:ext xmlns:c16="http://schemas.microsoft.com/office/drawing/2014/chart" uri="{C3380CC4-5D6E-409C-BE32-E72D297353CC}">
              <c16:uniqueId val="{00000000-1C72-4836-82DE-CD2AF7BBAD72}"/>
            </c:ext>
          </c:extLst>
        </c:ser>
        <c:ser>
          <c:idx val="1"/>
          <c:order val="1"/>
          <c:tx>
            <c:strRef>
              <c:f>Sheet1!$C$1</c:f>
              <c:strCache>
                <c:ptCount val="1"/>
                <c:pt idx="0">
                  <c:v>Kvemo Kartli</c:v>
                </c:pt>
              </c:strCache>
            </c:strRef>
          </c:tx>
          <c:invertIfNegative val="0"/>
          <c:dLbls>
            <c:dLbl>
              <c:idx val="1"/>
              <c:spPr/>
              <c:txPr>
                <a:bodyPr/>
                <a:lstStyle/>
                <a:p>
                  <a:pPr algn="ctr">
                    <a:defRPr/>
                  </a:pPr>
                  <a:endParaRPr lang="en-US"/>
                </a:p>
              </c:txPr>
              <c:showLegendKey val="0"/>
              <c:showVal val="1"/>
              <c:showCatName val="0"/>
              <c:showSerName val="0"/>
              <c:showPercent val="0"/>
              <c:showBubbleSize val="0"/>
              <c:extLst>
                <c:ext xmlns:c16="http://schemas.microsoft.com/office/drawing/2014/chart" uri="{C3380CC4-5D6E-409C-BE32-E72D297353CC}">
                  <c16:uniqueId val="{00000000-4096-4451-91F1-7F2EA946D798}"/>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Doctor who will be recommended by 112</c:v>
                </c:pt>
                <c:pt idx="1">
                  <c:v>The Media</c:v>
                </c:pt>
                <c:pt idx="2">
                  <c:v>Clinics ofeering in-patient treatment to the patients with novel Coronavirus </c:v>
                </c:pt>
                <c:pt idx="3">
                  <c:v>Clinics ofeering in-patient treatment to the patients with novel Coronavirus </c:v>
                </c:pt>
                <c:pt idx="4">
                  <c:v>The local government</c:v>
                </c:pt>
                <c:pt idx="5">
                  <c:v>Ministry of Health</c:v>
                </c:pt>
                <c:pt idx="6">
                  <c:v>National Center for Disease Control and Public Health</c:v>
                </c:pt>
                <c:pt idx="7">
                  <c:v>Schools</c:v>
                </c:pt>
                <c:pt idx="8">
                  <c:v>Kindergardens</c:v>
                </c:pt>
                <c:pt idx="9">
                  <c:v> Other ministries providing food and medicines </c:v>
                </c:pt>
                <c:pt idx="10">
                  <c:v> Other Ministries/services providing for public order/safety</c:v>
                </c:pt>
                <c:pt idx="11">
                  <c:v>Private companies/businesses</c:v>
                </c:pt>
              </c:strCache>
            </c:strRef>
          </c:cat>
          <c:val>
            <c:numRef>
              <c:f>Sheet1!$C$2:$C$13</c:f>
              <c:numCache>
                <c:formatCode>###0.00</c:formatCode>
                <c:ptCount val="12"/>
                <c:pt idx="0">
                  <c:v>5.2776203966005664</c:v>
                </c:pt>
                <c:pt idx="1">
                  <c:v>5.098265895953757</c:v>
                </c:pt>
                <c:pt idx="2">
                  <c:v>5.6702997275204359</c:v>
                </c:pt>
                <c:pt idx="3">
                  <c:v>5.3425925925925926</c:v>
                </c:pt>
                <c:pt idx="4">
                  <c:v>5.458333333333333</c:v>
                </c:pt>
                <c:pt idx="5">
                  <c:v>5.6348773841961854</c:v>
                </c:pt>
                <c:pt idx="6">
                  <c:v>5.5948275862068968</c:v>
                </c:pt>
                <c:pt idx="7">
                  <c:v>5.2574257425742577</c:v>
                </c:pt>
                <c:pt idx="8">
                  <c:v>5.2061855670103094</c:v>
                </c:pt>
                <c:pt idx="9">
                  <c:v>5.2699386503067487</c:v>
                </c:pt>
                <c:pt idx="10">
                  <c:v>5.3250773993808052</c:v>
                </c:pt>
                <c:pt idx="11">
                  <c:v>4.996296296296296</c:v>
                </c:pt>
              </c:numCache>
            </c:numRef>
          </c:val>
          <c:extLst>
            <c:ext xmlns:c16="http://schemas.microsoft.com/office/drawing/2014/chart" uri="{C3380CC4-5D6E-409C-BE32-E72D297353CC}">
              <c16:uniqueId val="{00000002-1C72-4836-82DE-CD2AF7BBAD72}"/>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Doctor who will be recommended by 112</c:v>
                </c:pt>
                <c:pt idx="1">
                  <c:v>The Media</c:v>
                </c:pt>
                <c:pt idx="2">
                  <c:v>Clinics ofeering in-patient treatment to the patients with novel Coronavirus </c:v>
                </c:pt>
                <c:pt idx="3">
                  <c:v>Clinics ofeering in-patient treatment to the patients with novel Coronavirus </c:v>
                </c:pt>
                <c:pt idx="4">
                  <c:v>The local government</c:v>
                </c:pt>
                <c:pt idx="5">
                  <c:v>Ministry of Health</c:v>
                </c:pt>
                <c:pt idx="6">
                  <c:v>National Center for Disease Control and Public Health</c:v>
                </c:pt>
                <c:pt idx="7">
                  <c:v>Schools</c:v>
                </c:pt>
                <c:pt idx="8">
                  <c:v>Kindergardens</c:v>
                </c:pt>
                <c:pt idx="9">
                  <c:v> Other ministries providing food and medicines </c:v>
                </c:pt>
                <c:pt idx="10">
                  <c:v> Other Ministries/services providing for public order/safety</c:v>
                </c:pt>
                <c:pt idx="11">
                  <c:v>Private companies/businesses</c:v>
                </c:pt>
              </c:strCache>
            </c:strRef>
          </c:cat>
          <c:val>
            <c:numRef>
              <c:f>Sheet1!$D$2:$D$13</c:f>
              <c:numCache>
                <c:formatCode>###0.00</c:formatCode>
                <c:ptCount val="12"/>
                <c:pt idx="0">
                  <c:v>5.71</c:v>
                </c:pt>
                <c:pt idx="1">
                  <c:v>5.42</c:v>
                </c:pt>
                <c:pt idx="2">
                  <c:v>6.29</c:v>
                </c:pt>
                <c:pt idx="3">
                  <c:v>6.29</c:v>
                </c:pt>
                <c:pt idx="4">
                  <c:v>5.8</c:v>
                </c:pt>
                <c:pt idx="5">
                  <c:v>6.19</c:v>
                </c:pt>
                <c:pt idx="6">
                  <c:v>6.31</c:v>
                </c:pt>
                <c:pt idx="7">
                  <c:v>5.41</c:v>
                </c:pt>
                <c:pt idx="8">
                  <c:v>5.52</c:v>
                </c:pt>
                <c:pt idx="9">
                  <c:v>5.53</c:v>
                </c:pt>
                <c:pt idx="10">
                  <c:v>5.75</c:v>
                </c:pt>
                <c:pt idx="11">
                  <c:v>4.8899999999999997</c:v>
                </c:pt>
              </c:numCache>
            </c:numRef>
          </c:val>
          <c:extLst>
            <c:ext xmlns:c16="http://schemas.microsoft.com/office/drawing/2014/chart" uri="{C3380CC4-5D6E-409C-BE32-E72D297353CC}">
              <c16:uniqueId val="{00000001-E3DF-4C8B-9630-AA779DA1BA33}"/>
            </c:ext>
          </c:extLst>
        </c:ser>
        <c:dLbls>
          <c:showLegendKey val="0"/>
          <c:showVal val="0"/>
          <c:showCatName val="0"/>
          <c:showSerName val="0"/>
          <c:showPercent val="0"/>
          <c:showBubbleSize val="0"/>
        </c:dLbls>
        <c:gapWidth val="75"/>
        <c:overlap val="-25"/>
        <c:axId val="158936448"/>
        <c:axId val="158938240"/>
      </c:barChart>
      <c:catAx>
        <c:axId val="158936448"/>
        <c:scaling>
          <c:orientation val="maxMin"/>
        </c:scaling>
        <c:delete val="0"/>
        <c:axPos val="l"/>
        <c:numFmt formatCode="General" sourceLinked="0"/>
        <c:majorTickMark val="none"/>
        <c:minorTickMark val="none"/>
        <c:tickLblPos val="nextTo"/>
        <c:txPr>
          <a:bodyPr/>
          <a:lstStyle/>
          <a:p>
            <a:pPr>
              <a:defRPr sz="900"/>
            </a:pPr>
            <a:endParaRPr lang="en-US"/>
          </a:p>
        </c:txPr>
        <c:crossAx val="158938240"/>
        <c:crosses val="autoZero"/>
        <c:auto val="1"/>
        <c:lblAlgn val="ctr"/>
        <c:lblOffset val="100"/>
        <c:noMultiLvlLbl val="0"/>
      </c:catAx>
      <c:valAx>
        <c:axId val="158938240"/>
        <c:scaling>
          <c:orientation val="minMax"/>
        </c:scaling>
        <c:delete val="1"/>
        <c:axPos val="t"/>
        <c:numFmt formatCode="###0.00" sourceLinked="1"/>
        <c:majorTickMark val="none"/>
        <c:minorTickMark val="none"/>
        <c:tickLblPos val="none"/>
        <c:crossAx val="158936448"/>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2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baseline="0" dirty="0">
                <a:effectLst/>
              </a:rPr>
              <a:t>“Measures taken by the government are adequate” </a:t>
            </a:r>
            <a:endParaRPr lang="en-US" sz="1200" dirty="0">
              <a:effectLst/>
            </a:endParaRPr>
          </a:p>
          <a:p>
            <a:pPr>
              <a:defRPr/>
            </a:pPr>
            <a:r>
              <a:rPr lang="en-US" sz="1200" b="0" i="0" baseline="0" dirty="0">
                <a:effectLst/>
              </a:rPr>
              <a:t>(MEAN</a:t>
            </a:r>
            <a:r>
              <a:rPr lang="ka-GE" sz="1200" b="0" i="0" baseline="0" dirty="0">
                <a:effectLst/>
              </a:rPr>
              <a:t> </a:t>
            </a:r>
            <a:r>
              <a:rPr lang="en-US" sz="1200" b="0" i="0" baseline="0" dirty="0">
                <a:effectLst/>
              </a:rPr>
              <a:t>– 7-Point Scale</a:t>
            </a:r>
            <a:r>
              <a:rPr lang="ka-GE" sz="1200" b="0" i="0" baseline="0" dirty="0">
                <a:effectLst/>
              </a:rPr>
              <a:t>: </a:t>
            </a:r>
            <a:r>
              <a:rPr lang="en-US" sz="1200" b="0" i="0" baseline="0" dirty="0">
                <a:effectLst/>
              </a:rPr>
              <a:t>Point</a:t>
            </a:r>
            <a:r>
              <a:rPr lang="ka-GE" sz="1200" b="0" i="0" baseline="0" dirty="0">
                <a:effectLst/>
              </a:rPr>
              <a:t>1 - “</a:t>
            </a:r>
            <a:r>
              <a:rPr lang="en-US" sz="1200" b="0" i="0" baseline="0" dirty="0">
                <a:effectLst/>
              </a:rPr>
              <a:t>Completely do not agree</a:t>
            </a:r>
            <a:r>
              <a:rPr lang="ka-GE" sz="1200" b="0" i="0" baseline="0" dirty="0">
                <a:effectLst/>
              </a:rPr>
              <a:t>"; </a:t>
            </a:r>
            <a:r>
              <a:rPr lang="en-US" sz="1200" b="0" i="0" baseline="0" dirty="0">
                <a:effectLst/>
              </a:rPr>
              <a:t>Point </a:t>
            </a:r>
            <a:r>
              <a:rPr lang="ka-GE" sz="1200" b="0" i="0" baseline="0" dirty="0">
                <a:effectLst/>
              </a:rPr>
              <a:t>7 - “</a:t>
            </a:r>
            <a:r>
              <a:rPr lang="en-US" sz="1200" b="0" i="0" baseline="0" dirty="0">
                <a:effectLst/>
              </a:rPr>
              <a:t>Completely agree</a:t>
            </a:r>
            <a:r>
              <a:rPr lang="ka-GE" sz="1200" b="0" i="0" baseline="0" dirty="0">
                <a:effectLst/>
              </a:rPr>
              <a:t>"</a:t>
            </a:r>
            <a:r>
              <a:rPr lang="en-US" sz="1200" b="0" i="0" baseline="0" dirty="0">
                <a:effectLst/>
              </a:rPr>
              <a:t>)</a:t>
            </a:r>
            <a:endParaRPr lang="en-US" sz="1200" dirty="0">
              <a:effectLst/>
            </a:endParaRPr>
          </a:p>
        </c:rich>
      </c:tx>
      <c:overlay val="0"/>
    </c:title>
    <c:autoTitleDeleted val="0"/>
    <c:plotArea>
      <c:layout/>
      <c:barChart>
        <c:barDir val="bar"/>
        <c:grouping val="clustered"/>
        <c:varyColors val="0"/>
        <c:ser>
          <c:idx val="0"/>
          <c:order val="0"/>
          <c:tx>
            <c:strRef>
              <c:f>Sheet1!$A$2</c:f>
              <c:strCache>
                <c:ptCount val="1"/>
                <c:pt idx="0">
                  <c:v>სახელმწიფოს მიერ მიღებული ზომები ადეკვატურია</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53DE-4C56-A996-9DDA67852AFB}"/>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Samtskhe-Javakheti</c:v>
                </c:pt>
                <c:pt idx="1">
                  <c:v>Kvemo Kartli </c:v>
                </c:pt>
                <c:pt idx="2">
                  <c:v>Third Wave</c:v>
                </c:pt>
              </c:strCache>
            </c:strRef>
          </c:cat>
          <c:val>
            <c:numRef>
              <c:f>Sheet1!$B$2:$D$2</c:f>
              <c:numCache>
                <c:formatCode>###0.00</c:formatCode>
                <c:ptCount val="3"/>
                <c:pt idx="0">
                  <c:v>5.1478260869565213</c:v>
                </c:pt>
                <c:pt idx="1">
                  <c:v>5.5549295774647884</c:v>
                </c:pt>
                <c:pt idx="2">
                  <c:v>5.63</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58825856"/>
        <c:axId val="158827648"/>
      </c:barChart>
      <c:catAx>
        <c:axId val="158825856"/>
        <c:scaling>
          <c:orientation val="maxMin"/>
        </c:scaling>
        <c:delete val="0"/>
        <c:axPos val="l"/>
        <c:numFmt formatCode="General" sourceLinked="0"/>
        <c:majorTickMark val="none"/>
        <c:minorTickMark val="none"/>
        <c:tickLblPos val="nextTo"/>
        <c:crossAx val="158827648"/>
        <c:crosses val="autoZero"/>
        <c:auto val="1"/>
        <c:lblAlgn val="ctr"/>
        <c:lblOffset val="100"/>
        <c:noMultiLvlLbl val="0"/>
      </c:catAx>
      <c:valAx>
        <c:axId val="158827648"/>
        <c:scaling>
          <c:orientation val="minMax"/>
        </c:scaling>
        <c:delete val="1"/>
        <c:axPos val="t"/>
        <c:numFmt formatCode="###0.00" sourceLinked="1"/>
        <c:majorTickMark val="none"/>
        <c:minorTickMark val="none"/>
        <c:tickLblPos val="none"/>
        <c:crossAx val="158825856"/>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2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ka-GE" sz="1200" b="1" i="0" baseline="0" dirty="0">
                <a:effectLst/>
              </a:rPr>
              <a:t>„</a:t>
            </a:r>
            <a:r>
              <a:rPr lang="en-US" sz="1200" b="1" i="0" baseline="0" dirty="0">
                <a:effectLst/>
              </a:rPr>
              <a:t>Measures currently taken are greatly exaggerated</a:t>
            </a:r>
            <a:r>
              <a:rPr lang="ka-GE" sz="1200" b="1" i="0" baseline="0" dirty="0">
                <a:effectLst/>
              </a:rPr>
              <a:t>“</a:t>
            </a:r>
            <a:endParaRPr lang="en-US" sz="1200" dirty="0">
              <a:effectLst/>
            </a:endParaRPr>
          </a:p>
          <a:p>
            <a:pPr>
              <a:defRPr/>
            </a:pPr>
            <a:r>
              <a:rPr lang="en-US" sz="1200" b="0" i="0" baseline="0" dirty="0">
                <a:effectLst/>
              </a:rPr>
              <a:t>(MEAN</a:t>
            </a:r>
            <a:r>
              <a:rPr lang="ka-GE" sz="1200" b="0" i="0" baseline="0" dirty="0">
                <a:effectLst/>
              </a:rPr>
              <a:t> </a:t>
            </a:r>
            <a:r>
              <a:rPr lang="en-US" sz="1200" b="0" i="0" baseline="0" dirty="0">
                <a:effectLst/>
              </a:rPr>
              <a:t>7-Point Scale</a:t>
            </a:r>
            <a:r>
              <a:rPr lang="ka-GE" sz="1200" b="0" i="0" baseline="0" dirty="0">
                <a:effectLst/>
              </a:rPr>
              <a:t>: </a:t>
            </a:r>
            <a:r>
              <a:rPr lang="en-US" sz="1200" b="0" i="0" baseline="0" dirty="0">
                <a:effectLst/>
              </a:rPr>
              <a:t>Point</a:t>
            </a:r>
            <a:r>
              <a:rPr lang="ka-GE" sz="1200" b="0" i="0" baseline="0" dirty="0">
                <a:effectLst/>
              </a:rPr>
              <a:t>1 - “</a:t>
            </a:r>
            <a:r>
              <a:rPr lang="en-US" sz="1200" b="0" i="0" baseline="0" dirty="0">
                <a:effectLst/>
              </a:rPr>
              <a:t>Completely do not agree</a:t>
            </a:r>
            <a:r>
              <a:rPr lang="ka-GE" sz="1200" b="0" i="0" baseline="0" dirty="0">
                <a:effectLst/>
              </a:rPr>
              <a:t>"; </a:t>
            </a:r>
            <a:r>
              <a:rPr lang="en-US" sz="1200" b="0" i="0" baseline="0" dirty="0">
                <a:effectLst/>
              </a:rPr>
              <a:t>Point </a:t>
            </a:r>
            <a:r>
              <a:rPr lang="ka-GE" sz="1200" b="0" i="0" baseline="0" dirty="0">
                <a:effectLst/>
              </a:rPr>
              <a:t>7 - “</a:t>
            </a:r>
            <a:r>
              <a:rPr lang="en-US" sz="1200" b="0" i="0" baseline="0" dirty="0">
                <a:effectLst/>
              </a:rPr>
              <a:t>Completely agree</a:t>
            </a:r>
            <a:r>
              <a:rPr lang="ka-GE" sz="1200" b="0" i="0" baseline="0" dirty="0">
                <a:effectLst/>
              </a:rPr>
              <a:t>"</a:t>
            </a:r>
            <a:r>
              <a:rPr lang="en-US" sz="1200" b="0" i="0" baseline="0" dirty="0">
                <a:effectLst/>
              </a:rPr>
              <a:t>)</a:t>
            </a:r>
            <a:endParaRPr lang="en-US" sz="1200" dirty="0">
              <a:effectLst/>
            </a:endParaRPr>
          </a:p>
        </c:rich>
      </c:tx>
      <c:layout>
        <c:manualLayout>
          <c:xMode val="edge"/>
          <c:yMode val="edge"/>
          <c:x val="0.16654855643044619"/>
          <c:y val="4.710144927536232E-2"/>
        </c:manualLayout>
      </c:layout>
      <c:overlay val="0"/>
    </c:title>
    <c:autoTitleDeleted val="0"/>
    <c:plotArea>
      <c:layout/>
      <c:barChart>
        <c:barDir val="bar"/>
        <c:grouping val="clustered"/>
        <c:varyColors val="0"/>
        <c:ser>
          <c:idx val="0"/>
          <c:order val="0"/>
          <c:tx>
            <c:strRef>
              <c:f>Sheet1!$A$2</c:f>
              <c:strCache>
                <c:ptCount val="1"/>
                <c:pt idx="0">
                  <c:v>სახელმწიფოს მიერ მიღებული ზომები გაზვიადებულია / გადამეტებულია</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Sheet1!$B$1:$C$1</c:f>
              <c:strCache>
                <c:ptCount val="2"/>
                <c:pt idx="0">
                  <c:v>Samtskhe-Javakheti</c:v>
                </c:pt>
                <c:pt idx="1">
                  <c:v>Kvemo Kartli </c:v>
                </c:pt>
              </c:strCache>
            </c:strRef>
          </c:cat>
          <c:val>
            <c:numRef>
              <c:f>Sheet1!$B$2:$C$2</c:f>
              <c:numCache>
                <c:formatCode>###0.00</c:formatCode>
                <c:ptCount val="2"/>
                <c:pt idx="0">
                  <c:v>3.7621776504297992</c:v>
                </c:pt>
                <c:pt idx="1">
                  <c:v>3.8892215568862274</c:v>
                </c:pt>
              </c:numCache>
            </c:numRef>
          </c:val>
          <c:extLst>
            <c:ext xmlns:c16="http://schemas.microsoft.com/office/drawing/2014/chart" uri="{C3380CC4-5D6E-409C-BE32-E72D297353CC}">
              <c16:uniqueId val="{00000000-99A3-432A-92EB-9FADDF377104}"/>
            </c:ext>
          </c:extLst>
        </c:ser>
        <c:dLbls>
          <c:showLegendKey val="0"/>
          <c:showVal val="0"/>
          <c:showCatName val="0"/>
          <c:showSerName val="0"/>
          <c:showPercent val="0"/>
          <c:showBubbleSize val="0"/>
        </c:dLbls>
        <c:gapWidth val="75"/>
        <c:overlap val="-25"/>
        <c:axId val="159168384"/>
        <c:axId val="159169920"/>
      </c:barChart>
      <c:catAx>
        <c:axId val="159168384"/>
        <c:scaling>
          <c:orientation val="maxMin"/>
        </c:scaling>
        <c:delete val="0"/>
        <c:axPos val="l"/>
        <c:numFmt formatCode="General" sourceLinked="0"/>
        <c:majorTickMark val="none"/>
        <c:minorTickMark val="none"/>
        <c:tickLblPos val="nextTo"/>
        <c:crossAx val="159169920"/>
        <c:crosses val="autoZero"/>
        <c:auto val="1"/>
        <c:lblAlgn val="ctr"/>
        <c:lblOffset val="100"/>
        <c:noMultiLvlLbl val="0"/>
      </c:catAx>
      <c:valAx>
        <c:axId val="159169920"/>
        <c:scaling>
          <c:orientation val="minMax"/>
        </c:scaling>
        <c:delete val="1"/>
        <c:axPos val="t"/>
        <c:numFmt formatCode="###0.00" sourceLinked="1"/>
        <c:majorTickMark val="none"/>
        <c:minorTickMark val="none"/>
        <c:tickLblPos val="none"/>
        <c:crossAx val="159168384"/>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baseline="0" dirty="0">
                <a:effectLst/>
              </a:rPr>
              <a:t>Change in the household income</a:t>
            </a:r>
            <a:endParaRPr lang="en-US" sz="12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Increased</c:v>
                </c:pt>
                <c:pt idx="1">
                  <c:v>Remained the same</c:v>
                </c:pt>
                <c:pt idx="2">
                  <c:v>Reduced</c:v>
                </c:pt>
                <c:pt idx="3">
                  <c:v>Refused to answer</c:v>
                </c:pt>
              </c:strCache>
            </c:strRef>
          </c:cat>
          <c:val>
            <c:numRef>
              <c:f>Sheet1!$B$2:$B$5</c:f>
              <c:numCache>
                <c:formatCode>###0.0</c:formatCode>
                <c:ptCount val="4"/>
                <c:pt idx="0">
                  <c:v>11.842105263157896</c:v>
                </c:pt>
                <c:pt idx="1">
                  <c:v>46.578947368421055</c:v>
                </c:pt>
                <c:pt idx="2">
                  <c:v>4.7368421052631575</c:v>
                </c:pt>
                <c:pt idx="3">
                  <c:v>36.842105263157897</c:v>
                </c:pt>
              </c:numCache>
            </c:numRef>
          </c:val>
          <c:extLst>
            <c:ext xmlns:c16="http://schemas.microsoft.com/office/drawing/2014/chart" uri="{C3380CC4-5D6E-409C-BE32-E72D297353CC}">
              <c16:uniqueId val="{00000002-8BBF-439E-A241-07A862418897}"/>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Increased</c:v>
                </c:pt>
                <c:pt idx="1">
                  <c:v>Remained the same</c:v>
                </c:pt>
                <c:pt idx="2">
                  <c:v>Reduced</c:v>
                </c:pt>
                <c:pt idx="3">
                  <c:v>Refused to answer</c:v>
                </c:pt>
              </c:strCache>
            </c:strRef>
          </c:cat>
          <c:val>
            <c:numRef>
              <c:f>Sheet1!$C$2:$C$5</c:f>
              <c:numCache>
                <c:formatCode>###0.0</c:formatCode>
                <c:ptCount val="4"/>
                <c:pt idx="0">
                  <c:v>18.684210526315791</c:v>
                </c:pt>
                <c:pt idx="1">
                  <c:v>53.684210526315788</c:v>
                </c:pt>
                <c:pt idx="2">
                  <c:v>2.8947368421052633</c:v>
                </c:pt>
                <c:pt idx="3">
                  <c:v>24.736842105263158</c:v>
                </c:pt>
              </c:numCache>
            </c:numRef>
          </c:val>
          <c:extLst>
            <c:ext xmlns:c16="http://schemas.microsoft.com/office/drawing/2014/chart" uri="{C3380CC4-5D6E-409C-BE32-E72D297353CC}">
              <c16:uniqueId val="{00000000-CB7A-41B4-BB8B-896BD0C71FB5}"/>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Sheet1!$A$2:$A$5</c:f>
              <c:strCache>
                <c:ptCount val="4"/>
                <c:pt idx="0">
                  <c:v>Increased</c:v>
                </c:pt>
                <c:pt idx="1">
                  <c:v>Remained the same</c:v>
                </c:pt>
                <c:pt idx="2">
                  <c:v>Reduced</c:v>
                </c:pt>
                <c:pt idx="3">
                  <c:v>Refused to answer</c:v>
                </c:pt>
              </c:strCache>
            </c:strRef>
          </c:cat>
          <c:val>
            <c:numRef>
              <c:f>Sheet1!$D$2:$D$5</c:f>
              <c:numCache>
                <c:formatCode>0.0</c:formatCode>
                <c:ptCount val="4"/>
                <c:pt idx="0">
                  <c:v>3</c:v>
                </c:pt>
                <c:pt idx="1">
                  <c:v>65</c:v>
                </c:pt>
                <c:pt idx="2">
                  <c:v>23.3</c:v>
                </c:pt>
                <c:pt idx="3">
                  <c:v>8.6999999999999993</c:v>
                </c:pt>
              </c:numCache>
            </c:numRef>
          </c:val>
          <c:extLst>
            <c:ext xmlns:c16="http://schemas.microsoft.com/office/drawing/2014/chart" uri="{C3380CC4-5D6E-409C-BE32-E72D297353CC}">
              <c16:uniqueId val="{00000000-0C70-49CC-AD9C-D4587B71FD50}"/>
            </c:ext>
          </c:extLst>
        </c:ser>
        <c:dLbls>
          <c:showLegendKey val="0"/>
          <c:showVal val="0"/>
          <c:showCatName val="0"/>
          <c:showSerName val="0"/>
          <c:showPercent val="0"/>
          <c:showBubbleSize val="0"/>
        </c:dLbls>
        <c:gapWidth val="75"/>
        <c:overlap val="-25"/>
        <c:axId val="149001728"/>
        <c:axId val="149000192"/>
      </c:barChart>
      <c:valAx>
        <c:axId val="149000192"/>
        <c:scaling>
          <c:orientation val="minMax"/>
        </c:scaling>
        <c:delete val="1"/>
        <c:axPos val="t"/>
        <c:numFmt formatCode="###0.0" sourceLinked="1"/>
        <c:majorTickMark val="none"/>
        <c:minorTickMark val="none"/>
        <c:tickLblPos val="none"/>
        <c:crossAx val="149001728"/>
        <c:crosses val="autoZero"/>
        <c:crossBetween val="between"/>
      </c:valAx>
      <c:catAx>
        <c:axId val="149001728"/>
        <c:scaling>
          <c:orientation val="maxMin"/>
        </c:scaling>
        <c:delete val="0"/>
        <c:axPos val="l"/>
        <c:numFmt formatCode="General" sourceLinked="0"/>
        <c:majorTickMark val="none"/>
        <c:minorTickMark val="none"/>
        <c:tickLblPos val="nextTo"/>
        <c:crossAx val="149000192"/>
        <c:crosses val="autoZero"/>
        <c:auto val="1"/>
        <c:lblAlgn val="ctr"/>
        <c:lblOffset val="100"/>
        <c:noMultiLvlLbl val="0"/>
      </c:catAx>
    </c:plotArea>
    <c:legend>
      <c:legendPos val="b"/>
      <c:overlay val="0"/>
    </c:legend>
    <c:plotVisOnly val="1"/>
    <c:dispBlanksAs val="zero"/>
    <c:showDLblsOverMax val="0"/>
  </c:chart>
  <c:txPr>
    <a:bodyPr/>
    <a:lstStyle/>
    <a:p>
      <a:pPr>
        <a:defRPr sz="1000">
          <a:latin typeface="Sylfaen" pitchFamily="18" charset="0"/>
        </a:defRPr>
      </a:pPr>
      <a:endParaRPr lang="en-US"/>
    </a:p>
  </c:txPr>
  <c:externalData r:id="rId1">
    <c:autoUpdate val="0"/>
  </c:externalData>
</c:chartSpace>
</file>

<file path=ppt/charts/chart30.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Evaluation of the Government’s plan to lift the restrictions gradually </a:t>
            </a:r>
            <a:endParaRPr lang="en-US" dirty="0">
              <a:effectLst/>
            </a:endParaRPr>
          </a:p>
        </c:rich>
      </c:tx>
      <c:overlay val="0"/>
    </c:title>
    <c:autoTitleDeleted val="0"/>
    <c:plotArea>
      <c:layout>
        <c:manualLayout>
          <c:layoutTarget val="inner"/>
          <c:xMode val="edge"/>
          <c:yMode val="edge"/>
          <c:x val="0.5"/>
          <c:y val="0.12298148148148148"/>
          <c:w val="0.46069477728327435"/>
          <c:h val="0.79877661125692623"/>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Government's plan to lift the restictions gradually is suitable for the current situation </c:v>
                </c:pt>
                <c:pt idx="1">
                  <c:v> The restrictions should be lifted more broadly and quickly</c:v>
                </c:pt>
                <c:pt idx="2">
                  <c:v>The restrictions should be lifted more slowly</c:v>
                </c:pt>
                <c:pt idx="3">
                  <c:v>The restrictions shall not be lifted at all at his stage</c:v>
                </c:pt>
                <c:pt idx="4">
                  <c:v>Do not know/refused to asnwer</c:v>
                </c:pt>
              </c:strCache>
            </c:strRef>
          </c:cat>
          <c:val>
            <c:numRef>
              <c:f>Sheet1!$B$2:$B$6</c:f>
              <c:numCache>
                <c:formatCode>###0.0</c:formatCode>
                <c:ptCount val="5"/>
                <c:pt idx="0">
                  <c:v>49.736842105263158</c:v>
                </c:pt>
                <c:pt idx="1">
                  <c:v>30</c:v>
                </c:pt>
                <c:pt idx="2">
                  <c:v>7.8947368421052628</c:v>
                </c:pt>
                <c:pt idx="3">
                  <c:v>3.1578947368421053</c:v>
                </c:pt>
                <c:pt idx="4">
                  <c:v>9.2105263157894743</c:v>
                </c:pt>
              </c:numCache>
            </c:numRef>
          </c:val>
          <c:extLst>
            <c:ext xmlns:c16="http://schemas.microsoft.com/office/drawing/2014/chart" uri="{C3380CC4-5D6E-409C-BE32-E72D297353CC}">
              <c16:uniqueId val="{00000000-0F19-4606-BCD3-6500ADEF3173}"/>
            </c:ext>
          </c:extLst>
        </c:ser>
        <c:ser>
          <c:idx val="1"/>
          <c:order val="1"/>
          <c:tx>
            <c:strRef>
              <c:f>Sheet1!$C$1</c:f>
              <c:strCache>
                <c:ptCount val="1"/>
                <c:pt idx="0">
                  <c:v>Kvemo Kartli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Government's plan to lift the restictions gradually is suitable for the current situation </c:v>
                </c:pt>
                <c:pt idx="1">
                  <c:v> The restrictions should be lifted more broadly and quickly</c:v>
                </c:pt>
                <c:pt idx="2">
                  <c:v>The restrictions should be lifted more slowly</c:v>
                </c:pt>
                <c:pt idx="3">
                  <c:v>The restrictions shall not be lifted at all at his stage</c:v>
                </c:pt>
                <c:pt idx="4">
                  <c:v>Do not know/refused to asnwer</c:v>
                </c:pt>
              </c:strCache>
            </c:strRef>
          </c:cat>
          <c:val>
            <c:numRef>
              <c:f>Sheet1!$C$2:$C$6</c:f>
              <c:numCache>
                <c:formatCode>###0.0</c:formatCode>
                <c:ptCount val="5"/>
                <c:pt idx="0">
                  <c:v>46.315789473684212</c:v>
                </c:pt>
                <c:pt idx="1">
                  <c:v>16.05263157894737</c:v>
                </c:pt>
                <c:pt idx="2">
                  <c:v>23.421052631578949</c:v>
                </c:pt>
                <c:pt idx="3">
                  <c:v>1.8421052631578947</c:v>
                </c:pt>
                <c:pt idx="4">
                  <c:v>12.368421052631579</c:v>
                </c:pt>
              </c:numCache>
            </c:numRef>
          </c:val>
          <c:extLst>
            <c:ext xmlns:c16="http://schemas.microsoft.com/office/drawing/2014/chart" uri="{C3380CC4-5D6E-409C-BE32-E72D297353CC}">
              <c16:uniqueId val="{00000001-0F19-4606-BCD3-6500ADEF3173}"/>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The Government's plan to lift the restictions gradually is suitable for the current situation </c:v>
                </c:pt>
                <c:pt idx="1">
                  <c:v> The restrictions should be lifted more broadly and quickly</c:v>
                </c:pt>
                <c:pt idx="2">
                  <c:v>The restrictions should be lifted more slowly</c:v>
                </c:pt>
                <c:pt idx="3">
                  <c:v>The restrictions shall not be lifted at all at his stage</c:v>
                </c:pt>
                <c:pt idx="4">
                  <c:v>Do not know/refused to asnwer</c:v>
                </c:pt>
              </c:strCache>
            </c:strRef>
          </c:cat>
          <c:val>
            <c:numRef>
              <c:f>Sheet1!$D$2:$D$6</c:f>
              <c:numCache>
                <c:formatCode>General</c:formatCode>
                <c:ptCount val="5"/>
                <c:pt idx="0">
                  <c:v>62.3</c:v>
                </c:pt>
                <c:pt idx="1">
                  <c:v>19.899999999999999</c:v>
                </c:pt>
                <c:pt idx="2">
                  <c:v>13</c:v>
                </c:pt>
                <c:pt idx="3">
                  <c:v>0.6</c:v>
                </c:pt>
                <c:pt idx="4">
                  <c:v>4.2</c:v>
                </c:pt>
              </c:numCache>
            </c:numRef>
          </c:val>
          <c:extLst>
            <c:ext xmlns:c16="http://schemas.microsoft.com/office/drawing/2014/chart" uri="{C3380CC4-5D6E-409C-BE32-E72D297353CC}">
              <c16:uniqueId val="{00000000-7CCF-456F-B951-407954BCED1C}"/>
            </c:ext>
          </c:extLst>
        </c:ser>
        <c:dLbls>
          <c:showLegendKey val="0"/>
          <c:showVal val="0"/>
          <c:showCatName val="0"/>
          <c:showSerName val="0"/>
          <c:showPercent val="0"/>
          <c:showBubbleSize val="0"/>
        </c:dLbls>
        <c:gapWidth val="75"/>
        <c:overlap val="-25"/>
        <c:axId val="159541888"/>
        <c:axId val="159568256"/>
      </c:barChart>
      <c:catAx>
        <c:axId val="159541888"/>
        <c:scaling>
          <c:orientation val="maxMin"/>
        </c:scaling>
        <c:delete val="0"/>
        <c:axPos val="l"/>
        <c:numFmt formatCode="General" sourceLinked="0"/>
        <c:majorTickMark val="none"/>
        <c:minorTickMark val="none"/>
        <c:tickLblPos val="nextTo"/>
        <c:txPr>
          <a:bodyPr/>
          <a:lstStyle/>
          <a:p>
            <a:pPr>
              <a:defRPr sz="1200"/>
            </a:pPr>
            <a:endParaRPr lang="en-US"/>
          </a:p>
        </c:txPr>
        <c:crossAx val="159568256"/>
        <c:crosses val="autoZero"/>
        <c:auto val="1"/>
        <c:lblAlgn val="ctr"/>
        <c:lblOffset val="100"/>
        <c:noMultiLvlLbl val="0"/>
      </c:catAx>
      <c:valAx>
        <c:axId val="159568256"/>
        <c:scaling>
          <c:orientation val="minMax"/>
        </c:scaling>
        <c:delete val="0"/>
        <c:axPos val="t"/>
        <c:numFmt formatCode="###0.0" sourceLinked="1"/>
        <c:majorTickMark val="none"/>
        <c:minorTickMark val="none"/>
        <c:tickLblPos val="none"/>
        <c:spPr>
          <a:ln w="9525">
            <a:noFill/>
          </a:ln>
        </c:spPr>
        <c:crossAx val="15954188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800" b="1" i="0" baseline="0" dirty="0">
                <a:effectLst/>
              </a:rPr>
              <a:t>Awareness  about and overall evaluation of the Government’s Anti-Crisis Plan </a:t>
            </a:r>
            <a:endParaRPr lang="en-US" dirty="0">
              <a:effectLst/>
            </a:endParaRPr>
          </a:p>
          <a:p>
            <a:pPr>
              <a:defRPr/>
            </a:pPr>
            <a:r>
              <a:rPr lang="ka-GE" sz="1200" b="1" i="0" baseline="0" dirty="0">
                <a:effectLst/>
              </a:rPr>
              <a:t>(</a:t>
            </a:r>
            <a:r>
              <a:rPr lang="en-US" sz="1200" b="1" i="0" baseline="0" dirty="0">
                <a:effectLst/>
              </a:rPr>
              <a:t>MEAN</a:t>
            </a:r>
            <a:r>
              <a:rPr lang="ka-GE" sz="1200" b="1" i="0" baseline="0" dirty="0">
                <a:effectLst/>
              </a:rPr>
              <a:t> </a:t>
            </a:r>
            <a:r>
              <a:rPr lang="en-US" sz="1200" b="1" i="0" baseline="0" dirty="0">
                <a:effectLst/>
              </a:rPr>
              <a:t>– </a:t>
            </a:r>
            <a:r>
              <a:rPr lang="ka-GE" sz="1200" b="1" i="0" baseline="0" dirty="0">
                <a:effectLst/>
              </a:rPr>
              <a:t>7</a:t>
            </a:r>
            <a:r>
              <a:rPr lang="en-US" sz="1200" b="1" i="0" baseline="0" dirty="0">
                <a:effectLst/>
              </a:rPr>
              <a:t>-Point Scale)</a:t>
            </a:r>
            <a:endParaRPr lang="en-US" sz="12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regarding helping specific groups of society? 1. "Completely Disagree   7. "Completely Agree")</c:v>
                </c:pt>
                <c:pt idx="1">
                  <c:v>Overall, how would you assess the anti-crisis plan presented by the government?
(1. "Very Unfavorably"- 7. "Very Favorably)
</c:v>
                </c:pt>
              </c:strCache>
            </c:strRef>
          </c:cat>
          <c:val>
            <c:numRef>
              <c:f>Sheet1!$B$2:$B$3</c:f>
              <c:numCache>
                <c:formatCode>###0.00</c:formatCode>
                <c:ptCount val="2"/>
                <c:pt idx="0">
                  <c:v>4.717451523545706</c:v>
                </c:pt>
                <c:pt idx="1">
                  <c:v>4.5090909090909088</c:v>
                </c:pt>
              </c:numCache>
            </c:numRef>
          </c:val>
          <c:extLst>
            <c:ext xmlns:c16="http://schemas.microsoft.com/office/drawing/2014/chart" uri="{C3380CC4-5D6E-409C-BE32-E72D297353CC}">
              <c16:uniqueId val="{00000000-2CC1-4C5C-821D-F857BEF147F5}"/>
            </c:ext>
          </c:extLst>
        </c:ser>
        <c:ser>
          <c:idx val="1"/>
          <c:order val="1"/>
          <c:tx>
            <c:strRef>
              <c:f>Sheet1!$C$1</c:f>
              <c:strCache>
                <c:ptCount val="1"/>
                <c:pt idx="0">
                  <c:v>Kvemo Kartli ი</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regarding helping specific groups of society? 1. "Completely Disagree   7. "Completely Agree")</c:v>
                </c:pt>
                <c:pt idx="1">
                  <c:v>Overall, how would you assess the anti-crisis plan presented by the government?
(1. "Very Unfavorably"- 7. "Very Favorably)
</c:v>
                </c:pt>
              </c:strCache>
            </c:strRef>
          </c:cat>
          <c:val>
            <c:numRef>
              <c:f>Sheet1!$C$2:$C$3</c:f>
              <c:numCache>
                <c:formatCode>###0.00</c:formatCode>
                <c:ptCount val="2"/>
                <c:pt idx="0">
                  <c:v>4.7552238805970148</c:v>
                </c:pt>
                <c:pt idx="1">
                  <c:v>4.9860139860139858</c:v>
                </c:pt>
              </c:numCache>
            </c:numRef>
          </c:val>
          <c:extLst>
            <c:ext xmlns:c16="http://schemas.microsoft.com/office/drawing/2014/chart" uri="{C3380CC4-5D6E-409C-BE32-E72D297353CC}">
              <c16:uniqueId val="{00000000-2ADE-4CB8-BE06-CEC2A9C966A8}"/>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well do you know the government’s anti-crisis plan regarding helping specific groups of society? 1. "Completely Disagree   7. "Completely Agree")</c:v>
                </c:pt>
                <c:pt idx="1">
                  <c:v>Overall, how would you assess the anti-crisis plan presented by the government?
(1. "Very Unfavorably"- 7. "Very Favorably)
</c:v>
                </c:pt>
              </c:strCache>
            </c:strRef>
          </c:cat>
          <c:val>
            <c:numRef>
              <c:f>Sheet1!$D$2:$D$3</c:f>
              <c:numCache>
                <c:formatCode>General</c:formatCode>
                <c:ptCount val="2"/>
                <c:pt idx="0">
                  <c:v>5.0599999999999996</c:v>
                </c:pt>
                <c:pt idx="1">
                  <c:v>4.72</c:v>
                </c:pt>
              </c:numCache>
            </c:numRef>
          </c:val>
          <c:extLst>
            <c:ext xmlns:c16="http://schemas.microsoft.com/office/drawing/2014/chart" uri="{C3380CC4-5D6E-409C-BE32-E72D297353CC}">
              <c16:uniqueId val="{00000000-4528-4A30-9FB5-67FEB6603E40}"/>
            </c:ext>
          </c:extLst>
        </c:ser>
        <c:dLbls>
          <c:showLegendKey val="0"/>
          <c:showVal val="0"/>
          <c:showCatName val="0"/>
          <c:showSerName val="0"/>
          <c:showPercent val="0"/>
          <c:showBubbleSize val="0"/>
        </c:dLbls>
        <c:gapWidth val="75"/>
        <c:overlap val="-25"/>
        <c:axId val="160087424"/>
        <c:axId val="160093312"/>
      </c:barChart>
      <c:catAx>
        <c:axId val="160087424"/>
        <c:scaling>
          <c:orientation val="maxMin"/>
        </c:scaling>
        <c:delete val="0"/>
        <c:axPos val="l"/>
        <c:numFmt formatCode="General" sourceLinked="0"/>
        <c:majorTickMark val="none"/>
        <c:minorTickMark val="none"/>
        <c:tickLblPos val="nextTo"/>
        <c:crossAx val="160093312"/>
        <c:crosses val="autoZero"/>
        <c:auto val="1"/>
        <c:lblAlgn val="ctr"/>
        <c:lblOffset val="100"/>
        <c:noMultiLvlLbl val="0"/>
      </c:catAx>
      <c:valAx>
        <c:axId val="160093312"/>
        <c:scaling>
          <c:orientation val="minMax"/>
        </c:scaling>
        <c:delete val="0"/>
        <c:axPos val="t"/>
        <c:numFmt formatCode="###0.00" sourceLinked="1"/>
        <c:majorTickMark val="none"/>
        <c:minorTickMark val="none"/>
        <c:tickLblPos val="none"/>
        <c:spPr>
          <a:ln w="9525">
            <a:noFill/>
          </a:ln>
        </c:spPr>
        <c:crossAx val="160087424"/>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400" b="1" i="0" baseline="0" dirty="0">
                <a:effectLst/>
              </a:rPr>
              <a:t>To what extent do you agree with the following statements regarding the Government’s Anti-Crisis Plan? </a:t>
            </a:r>
            <a:endParaRPr lang="en-US" sz="1400" dirty="0">
              <a:effectLst/>
            </a:endParaRPr>
          </a:p>
          <a:p>
            <a:pPr>
              <a:defRPr/>
            </a:pPr>
            <a:r>
              <a:rPr lang="en-US" sz="1200" b="0" i="0" baseline="0" dirty="0">
                <a:effectLst/>
              </a:rPr>
              <a:t>(MEAN</a:t>
            </a:r>
            <a:r>
              <a:rPr lang="ka-GE" sz="1200" b="0" i="0" baseline="0" dirty="0">
                <a:effectLst/>
              </a:rPr>
              <a:t>  </a:t>
            </a:r>
            <a:r>
              <a:rPr lang="en-US" sz="1200" b="0" i="0" baseline="0" dirty="0">
                <a:effectLst/>
              </a:rPr>
              <a:t>- 7-Point Scale: 1-</a:t>
            </a:r>
            <a:r>
              <a:rPr lang="ka-GE" sz="1200" b="0" i="0" baseline="0" dirty="0">
                <a:effectLst/>
              </a:rPr>
              <a:t>“</a:t>
            </a:r>
            <a:r>
              <a:rPr lang="en-US" sz="1200" b="0" i="0" baseline="0" dirty="0">
                <a:effectLst/>
              </a:rPr>
              <a:t>Completely Disagree</a:t>
            </a:r>
            <a:r>
              <a:rPr lang="ka-GE" sz="1200" b="0" i="0" baseline="0" dirty="0">
                <a:effectLst/>
              </a:rPr>
              <a:t>“</a:t>
            </a:r>
            <a:r>
              <a:rPr lang="en-US" sz="1200" b="0" i="0" baseline="0" dirty="0">
                <a:effectLst/>
              </a:rPr>
              <a:t>; 7 – “Completely Agree”</a:t>
            </a:r>
            <a:r>
              <a:rPr lang="ka-GE" sz="1200" b="0" i="0" baseline="0" dirty="0">
                <a:effectLst/>
              </a:rPr>
              <a:t>)</a:t>
            </a:r>
            <a:endParaRPr lang="en-US" sz="1200" dirty="0">
              <a:effectLst/>
            </a:endParaRPr>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The anti-crisis plan involves the possible maximum that the government can do, based on the current economical assets.</c:v>
                </c:pt>
                <c:pt idx="1">
                  <c:v>Many socially insecure/vulnerable  people (like the ones that were unemployed even before pandemic, or the ones with disabilities, or the pensioners, etc.) are being left out of the actual support by this anti-crisis plan.</c:v>
                </c:pt>
              </c:strCache>
            </c:strRef>
          </c:cat>
          <c:val>
            <c:numRef>
              <c:f>Sheet1!$B$2:$B$3</c:f>
              <c:numCache>
                <c:formatCode>###0.00</c:formatCode>
                <c:ptCount val="2"/>
                <c:pt idx="0">
                  <c:v>4.553054662379421</c:v>
                </c:pt>
                <c:pt idx="1">
                  <c:v>4.7111111111111112</c:v>
                </c:pt>
              </c:numCache>
            </c:numRef>
          </c:val>
          <c:extLst>
            <c:ext xmlns:c16="http://schemas.microsoft.com/office/drawing/2014/chart" uri="{C3380CC4-5D6E-409C-BE32-E72D297353CC}">
              <c16:uniqueId val="{00000000-C1E7-4A41-9C34-7381DE9BA5C1}"/>
            </c:ext>
          </c:extLst>
        </c:ser>
        <c:ser>
          <c:idx val="1"/>
          <c:order val="1"/>
          <c:tx>
            <c:strRef>
              <c:f>Sheet1!$C$1</c:f>
              <c:strCache>
                <c:ptCount val="1"/>
                <c:pt idx="0">
                  <c:v>Kvemo Kartli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The anti-crisis plan involves the possible maximum that the government can do, based on the current economical assets.</c:v>
                </c:pt>
                <c:pt idx="1">
                  <c:v>Many socially insecure/vulnerable  people (like the ones that were unemployed even before pandemic, or the ones with disabilities, or the pensioners, etc.) are being left out of the actual support by this anti-crisis plan.</c:v>
                </c:pt>
              </c:strCache>
            </c:strRef>
          </c:cat>
          <c:val>
            <c:numRef>
              <c:f>Sheet1!$C$2:$C$3</c:f>
              <c:numCache>
                <c:formatCode>###0.00</c:formatCode>
                <c:ptCount val="2"/>
                <c:pt idx="0">
                  <c:v>5.0563909774436091</c:v>
                </c:pt>
                <c:pt idx="1">
                  <c:v>4.154929577464789</c:v>
                </c:pt>
              </c:numCache>
            </c:numRef>
          </c:val>
          <c:extLst>
            <c:ext xmlns:c16="http://schemas.microsoft.com/office/drawing/2014/chart" uri="{C3380CC4-5D6E-409C-BE32-E72D297353CC}">
              <c16:uniqueId val="{00000000-8A64-4F3C-BC1F-BA33A9E959EC}"/>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The anti-crisis plan involves the possible maximum that the government can do, based on the current economical assets.</c:v>
                </c:pt>
                <c:pt idx="1">
                  <c:v>Many socially insecure/vulnerable  people (like the ones that were unemployed even before pandemic, or the ones with disabilities, or the pensioners, etc.) are being left out of the actual support by this anti-crisis plan.</c:v>
                </c:pt>
              </c:strCache>
            </c:strRef>
          </c:cat>
          <c:val>
            <c:numRef>
              <c:f>Sheet1!$D$2:$D$3</c:f>
              <c:numCache>
                <c:formatCode>###0.00</c:formatCode>
                <c:ptCount val="2"/>
                <c:pt idx="0">
                  <c:v>4.3259085580304806</c:v>
                </c:pt>
                <c:pt idx="1">
                  <c:v>4.5472972972972974</c:v>
                </c:pt>
              </c:numCache>
            </c:numRef>
          </c:val>
          <c:extLst>
            <c:ext xmlns:c16="http://schemas.microsoft.com/office/drawing/2014/chart" uri="{C3380CC4-5D6E-409C-BE32-E72D297353CC}">
              <c16:uniqueId val="{00000000-C386-4045-B50A-2E8AD1F4B731}"/>
            </c:ext>
          </c:extLst>
        </c:ser>
        <c:dLbls>
          <c:showLegendKey val="0"/>
          <c:showVal val="0"/>
          <c:showCatName val="0"/>
          <c:showSerName val="0"/>
          <c:showPercent val="0"/>
          <c:showBubbleSize val="0"/>
        </c:dLbls>
        <c:gapWidth val="75"/>
        <c:overlap val="-25"/>
        <c:axId val="160268288"/>
        <c:axId val="160269824"/>
      </c:barChart>
      <c:catAx>
        <c:axId val="160268288"/>
        <c:scaling>
          <c:orientation val="maxMin"/>
        </c:scaling>
        <c:delete val="0"/>
        <c:axPos val="l"/>
        <c:numFmt formatCode="General" sourceLinked="0"/>
        <c:majorTickMark val="none"/>
        <c:minorTickMark val="none"/>
        <c:tickLblPos val="nextTo"/>
        <c:txPr>
          <a:bodyPr/>
          <a:lstStyle/>
          <a:p>
            <a:pPr>
              <a:defRPr sz="1200"/>
            </a:pPr>
            <a:endParaRPr lang="en-US"/>
          </a:p>
        </c:txPr>
        <c:crossAx val="160269824"/>
        <c:crosses val="autoZero"/>
        <c:auto val="1"/>
        <c:lblAlgn val="ctr"/>
        <c:lblOffset val="100"/>
        <c:noMultiLvlLbl val="0"/>
      </c:catAx>
      <c:valAx>
        <c:axId val="160269824"/>
        <c:scaling>
          <c:orientation val="minMax"/>
        </c:scaling>
        <c:delete val="0"/>
        <c:axPos val="t"/>
        <c:numFmt formatCode="###0.00" sourceLinked="1"/>
        <c:majorTickMark val="none"/>
        <c:minorTickMark val="none"/>
        <c:tickLblPos val="none"/>
        <c:spPr>
          <a:ln w="9525">
            <a:noFill/>
          </a:ln>
        </c:spPr>
        <c:crossAx val="160268288"/>
        <c:crosses val="autoZero"/>
        <c:crossBetween val="between"/>
      </c:valAx>
    </c:plotArea>
    <c:legend>
      <c:legendPos val="b"/>
      <c:overlay val="0"/>
    </c:legend>
    <c:plotVisOnly val="1"/>
    <c:dispBlanksAs val="gap"/>
    <c:showDLblsOverMax val="0"/>
  </c:chart>
  <c:txPr>
    <a:bodyPr/>
    <a:lstStyle/>
    <a:p>
      <a:pPr>
        <a:defRPr sz="1100">
          <a:latin typeface="Sylfaen" pitchFamily="18" charset="0"/>
        </a:defRPr>
      </a:pPr>
      <a:endParaRPr lang="en-US"/>
    </a:p>
  </c:txPr>
  <c:externalData r:id="rId1">
    <c:autoUpdate val="0"/>
  </c:externalData>
</c:chartSpace>
</file>

<file path=ppt/charts/chart3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a:defRPr/>
            </a:pPr>
            <a:r>
              <a:rPr lang="en-US" sz="1200" b="1" i="0" baseline="0" dirty="0">
                <a:effectLst/>
              </a:rPr>
              <a:t>To what extent are the respondents concerned regarding</a:t>
            </a:r>
            <a:r>
              <a:rPr lang="ka-GE" sz="1200" b="1" i="0" baseline="0" dirty="0">
                <a:effectLst/>
              </a:rPr>
              <a:t>...</a:t>
            </a:r>
            <a:endParaRPr lang="en-US" sz="1200" dirty="0">
              <a:effectLst/>
            </a:endParaRPr>
          </a:p>
          <a:p>
            <a:pPr algn="ctr">
              <a:defRPr/>
            </a:pPr>
            <a:r>
              <a:rPr lang="ka-GE" sz="1200" b="0" i="0" baseline="0" dirty="0">
                <a:effectLst/>
              </a:rPr>
              <a:t>(</a:t>
            </a:r>
            <a:r>
              <a:rPr lang="en-US" sz="1200" b="0" i="0" baseline="0" dirty="0">
                <a:effectLst/>
              </a:rPr>
              <a:t>MEAN,</a:t>
            </a:r>
            <a:r>
              <a:rPr lang="ka-GE" sz="1200" b="0" i="0" baseline="0" dirty="0">
                <a:effectLst/>
              </a:rPr>
              <a:t> 7</a:t>
            </a:r>
            <a:r>
              <a:rPr lang="en-US" sz="1200" b="0" i="0" baseline="0" dirty="0">
                <a:effectLst/>
              </a:rPr>
              <a:t>-Point Scale</a:t>
            </a:r>
            <a:r>
              <a:rPr lang="ka-GE" sz="1200" b="0" i="0" baseline="0" dirty="0">
                <a:effectLst/>
              </a:rPr>
              <a:t>; 1 - “</a:t>
            </a:r>
            <a:r>
              <a:rPr lang="en-US" sz="1200" b="0" i="0" baseline="0" dirty="0">
                <a:effectLst/>
              </a:rPr>
              <a:t>Not Concerned at all</a:t>
            </a:r>
            <a:r>
              <a:rPr lang="ka-GE" sz="1200" b="0" i="0" baseline="0" dirty="0">
                <a:effectLst/>
              </a:rPr>
              <a:t>", 7 - “</a:t>
            </a:r>
            <a:r>
              <a:rPr lang="en-US" sz="1200" b="0" i="0" baseline="0" dirty="0">
                <a:effectLst/>
              </a:rPr>
              <a:t>Very Concerned</a:t>
            </a:r>
            <a:r>
              <a:rPr lang="ka-GE" sz="1200" b="0" i="0" baseline="0" dirty="0">
                <a:effectLst/>
              </a:rPr>
              <a:t>")</a:t>
            </a:r>
            <a:endParaRPr lang="en-US" sz="1200" dirty="0">
              <a:effectLst/>
            </a:endParaRPr>
          </a:p>
        </c:rich>
      </c:tx>
      <c:overlay val="0"/>
    </c:title>
    <c:autoTitleDeleted val="0"/>
    <c:plotArea>
      <c:layout/>
      <c:barChart>
        <c:barDir val="bar"/>
        <c:grouping val="clustered"/>
        <c:varyColors val="0"/>
        <c:ser>
          <c:idx val="0"/>
          <c:order val="0"/>
          <c:tx>
            <c:strRef>
              <c:f>Sheet1!$B$1</c:f>
              <c:strCache>
                <c:ptCount val="1"/>
                <c:pt idx="0">
                  <c:v>Samtskhe-Javakheti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Losing someone I love</c:v>
                </c:pt>
                <c:pt idx="1">
                  <c:v>Having not enough savings until the end of emergency situation</c:v>
                </c:pt>
                <c:pt idx="2">
                  <c:v>Not knowing when everything this will end</c:v>
                </c:pt>
                <c:pt idx="3">
                  <c:v>Health system overburdened</c:v>
                </c:pt>
                <c:pt idx="4">
                  <c:v>Closing  schools down</c:v>
                </c:pt>
                <c:pt idx="5">
                  <c:v>Less efficiency of online studying  / working</c:v>
                </c:pt>
                <c:pt idx="6">
                  <c:v>Small companies running out of business</c:v>
                </c:pt>
                <c:pt idx="7">
                  <c:v>Slow down of the economic growth (Recession)</c:v>
                </c:pt>
                <c:pt idx="8">
                  <c:v>Restricted access to food supplies</c:v>
                </c:pt>
                <c:pt idx="9">
                  <c:v>Restricted access to medical supplies</c:v>
                </c:pt>
                <c:pt idx="10">
                  <c:v>Society getting more egoistic</c:v>
                </c:pt>
                <c:pt idx="11">
                  <c:v>Becoming unemployed </c:v>
                </c:pt>
              </c:strCache>
            </c:strRef>
          </c:cat>
          <c:val>
            <c:numRef>
              <c:f>Sheet1!$B$2:$B$13</c:f>
              <c:numCache>
                <c:formatCode>###0.00</c:formatCode>
                <c:ptCount val="12"/>
                <c:pt idx="0">
                  <c:v>5.3243967828418235</c:v>
                </c:pt>
                <c:pt idx="1">
                  <c:v>5.5534759358288772</c:v>
                </c:pt>
                <c:pt idx="2">
                  <c:v>6.0783783783783782</c:v>
                </c:pt>
                <c:pt idx="3">
                  <c:v>5.0473537604456826</c:v>
                </c:pt>
                <c:pt idx="4">
                  <c:v>5.1911357340720219</c:v>
                </c:pt>
                <c:pt idx="5">
                  <c:v>5.0392156862745097</c:v>
                </c:pt>
                <c:pt idx="6">
                  <c:v>5.3739612188365653</c:v>
                </c:pt>
                <c:pt idx="7">
                  <c:v>5.9864130434782608</c:v>
                </c:pt>
                <c:pt idx="8">
                  <c:v>4.5780821917808217</c:v>
                </c:pt>
                <c:pt idx="9">
                  <c:v>4.5999999999999996</c:v>
                </c:pt>
                <c:pt idx="10">
                  <c:v>4.4956011730205274</c:v>
                </c:pt>
                <c:pt idx="11">
                  <c:v>4.1383285302593658</c:v>
                </c:pt>
              </c:numCache>
            </c:numRef>
          </c:val>
          <c:extLst>
            <c:ext xmlns:c16="http://schemas.microsoft.com/office/drawing/2014/chart" uri="{C3380CC4-5D6E-409C-BE32-E72D297353CC}">
              <c16:uniqueId val="{00000000-6EA1-45BB-8C3C-420ADC9E18EE}"/>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Losing someone I love</c:v>
                </c:pt>
                <c:pt idx="1">
                  <c:v>Having not enough savings until the end of emergency situation</c:v>
                </c:pt>
                <c:pt idx="2">
                  <c:v>Not knowing when everything this will end</c:v>
                </c:pt>
                <c:pt idx="3">
                  <c:v>Health system overburdened</c:v>
                </c:pt>
                <c:pt idx="4">
                  <c:v>Closing  schools down</c:v>
                </c:pt>
                <c:pt idx="5">
                  <c:v>Less efficiency of online studying  / working</c:v>
                </c:pt>
                <c:pt idx="6">
                  <c:v>Small companies running out of business</c:v>
                </c:pt>
                <c:pt idx="7">
                  <c:v>Slow down of the economic growth (Recession)</c:v>
                </c:pt>
                <c:pt idx="8">
                  <c:v>Restricted access to food supplies</c:v>
                </c:pt>
                <c:pt idx="9">
                  <c:v>Restricted access to medical supplies</c:v>
                </c:pt>
                <c:pt idx="10">
                  <c:v>Society getting more egoistic</c:v>
                </c:pt>
                <c:pt idx="11">
                  <c:v>Becoming unemployed </c:v>
                </c:pt>
              </c:strCache>
            </c:strRef>
          </c:cat>
          <c:val>
            <c:numRef>
              <c:f>Sheet1!$C$2:$C$13</c:f>
              <c:numCache>
                <c:formatCode>###0.00</c:formatCode>
                <c:ptCount val="12"/>
                <c:pt idx="0">
                  <c:v>5.2398921832884096</c:v>
                </c:pt>
                <c:pt idx="1">
                  <c:v>4.6629834254143647</c:v>
                </c:pt>
                <c:pt idx="2">
                  <c:v>5.8937329700272478</c:v>
                </c:pt>
                <c:pt idx="3">
                  <c:v>4.7687861271676297</c:v>
                </c:pt>
                <c:pt idx="4">
                  <c:v>4.7745664739884397</c:v>
                </c:pt>
                <c:pt idx="5">
                  <c:v>4.6382978723404253</c:v>
                </c:pt>
                <c:pt idx="6">
                  <c:v>5.2593659942363109</c:v>
                </c:pt>
                <c:pt idx="7">
                  <c:v>5.6132596685082872</c:v>
                </c:pt>
                <c:pt idx="8">
                  <c:v>4.5041095890410956</c:v>
                </c:pt>
                <c:pt idx="9">
                  <c:v>4.4027397260273968</c:v>
                </c:pt>
                <c:pt idx="10">
                  <c:v>4.5614035087719298</c:v>
                </c:pt>
                <c:pt idx="11">
                  <c:v>4.5649546827794563</c:v>
                </c:pt>
              </c:numCache>
            </c:numRef>
          </c:val>
          <c:extLst>
            <c:ext xmlns:c16="http://schemas.microsoft.com/office/drawing/2014/chart" uri="{C3380CC4-5D6E-409C-BE32-E72D297353CC}">
              <c16:uniqueId val="{00000001-6EA1-45BB-8C3C-420ADC9E18EE}"/>
            </c:ext>
          </c:extLst>
        </c:ser>
        <c:ser>
          <c:idx val="2"/>
          <c:order val="2"/>
          <c:tx>
            <c:strRef>
              <c:f>Sheet1!$D$1</c:f>
              <c:strCache>
                <c:ptCount val="1"/>
                <c:pt idx="0">
                  <c:v>Third Wave</c:v>
                </c:pt>
              </c:strCache>
            </c:strRef>
          </c:tx>
          <c:invertIfNegative val="0"/>
          <c:dLbls>
            <c:dLbl>
              <c:idx val="4"/>
              <c:delete val="1"/>
              <c:extLst>
                <c:ext xmlns:c15="http://schemas.microsoft.com/office/drawing/2012/chart" uri="{CE6537A1-D6FC-4f65-9D91-7224C49458BB}"/>
                <c:ext xmlns:c16="http://schemas.microsoft.com/office/drawing/2014/chart" uri="{C3380CC4-5D6E-409C-BE32-E72D297353CC}">
                  <c16:uniqueId val="{00000000-D128-48C7-AE2B-F9AAD771761F}"/>
                </c:ext>
              </c:extLst>
            </c:dLbl>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Sheet1!$A$2:$A$13</c:f>
              <c:strCache>
                <c:ptCount val="12"/>
                <c:pt idx="0">
                  <c:v>Losing someone I love</c:v>
                </c:pt>
                <c:pt idx="1">
                  <c:v>Having not enough savings until the end of emergency situation</c:v>
                </c:pt>
                <c:pt idx="2">
                  <c:v>Not knowing when everything this will end</c:v>
                </c:pt>
                <c:pt idx="3">
                  <c:v>Health system overburdened</c:v>
                </c:pt>
                <c:pt idx="4">
                  <c:v>Closing  schools down</c:v>
                </c:pt>
                <c:pt idx="5">
                  <c:v>Less efficiency of online studying  / working</c:v>
                </c:pt>
                <c:pt idx="6">
                  <c:v>Small companies running out of business</c:v>
                </c:pt>
                <c:pt idx="7">
                  <c:v>Slow down of the economic growth (Recession)</c:v>
                </c:pt>
                <c:pt idx="8">
                  <c:v>Restricted access to food supplies</c:v>
                </c:pt>
                <c:pt idx="9">
                  <c:v>Restricted access to medical supplies</c:v>
                </c:pt>
                <c:pt idx="10">
                  <c:v>Society getting more egoistic</c:v>
                </c:pt>
                <c:pt idx="11">
                  <c:v>Becoming unemployed </c:v>
                </c:pt>
              </c:strCache>
            </c:strRef>
          </c:cat>
          <c:val>
            <c:numRef>
              <c:f>Sheet1!$D$2:$D$13</c:f>
              <c:numCache>
                <c:formatCode>###0.00</c:formatCode>
                <c:ptCount val="12"/>
                <c:pt idx="0">
                  <c:v>5.32</c:v>
                </c:pt>
                <c:pt idx="1">
                  <c:v>5.34</c:v>
                </c:pt>
                <c:pt idx="2">
                  <c:v>6.1</c:v>
                </c:pt>
                <c:pt idx="3">
                  <c:v>5.16</c:v>
                </c:pt>
                <c:pt idx="4">
                  <c:v>#N/A</c:v>
                </c:pt>
                <c:pt idx="5">
                  <c:v>4.58</c:v>
                </c:pt>
                <c:pt idx="6">
                  <c:v>5.52</c:v>
                </c:pt>
                <c:pt idx="7">
                  <c:v>6.07</c:v>
                </c:pt>
                <c:pt idx="8">
                  <c:v>4.75</c:v>
                </c:pt>
                <c:pt idx="9">
                  <c:v>4.55</c:v>
                </c:pt>
                <c:pt idx="10">
                  <c:v>4.1500000000000004</c:v>
                </c:pt>
                <c:pt idx="11">
                  <c:v>3.87</c:v>
                </c:pt>
              </c:numCache>
            </c:numRef>
          </c:val>
          <c:extLst>
            <c:ext xmlns:c16="http://schemas.microsoft.com/office/drawing/2014/chart" uri="{C3380CC4-5D6E-409C-BE32-E72D297353CC}">
              <c16:uniqueId val="{00000001-D128-48C7-AE2B-F9AAD771761F}"/>
            </c:ext>
          </c:extLst>
        </c:ser>
        <c:dLbls>
          <c:showLegendKey val="0"/>
          <c:showVal val="0"/>
          <c:showCatName val="0"/>
          <c:showSerName val="0"/>
          <c:showPercent val="0"/>
          <c:showBubbleSize val="0"/>
        </c:dLbls>
        <c:gapWidth val="75"/>
        <c:overlap val="-25"/>
        <c:axId val="160209152"/>
        <c:axId val="160227328"/>
      </c:barChart>
      <c:catAx>
        <c:axId val="160209152"/>
        <c:scaling>
          <c:orientation val="maxMin"/>
        </c:scaling>
        <c:delete val="0"/>
        <c:axPos val="l"/>
        <c:numFmt formatCode="General" sourceLinked="0"/>
        <c:majorTickMark val="none"/>
        <c:minorTickMark val="none"/>
        <c:tickLblPos val="nextTo"/>
        <c:txPr>
          <a:bodyPr/>
          <a:lstStyle/>
          <a:p>
            <a:pPr>
              <a:defRPr sz="1000"/>
            </a:pPr>
            <a:endParaRPr lang="en-US"/>
          </a:p>
        </c:txPr>
        <c:crossAx val="160227328"/>
        <c:crosses val="autoZero"/>
        <c:auto val="1"/>
        <c:lblAlgn val="ctr"/>
        <c:lblOffset val="100"/>
        <c:noMultiLvlLbl val="0"/>
      </c:catAx>
      <c:valAx>
        <c:axId val="160227328"/>
        <c:scaling>
          <c:orientation val="minMax"/>
        </c:scaling>
        <c:delete val="0"/>
        <c:axPos val="t"/>
        <c:numFmt formatCode="###0.00" sourceLinked="1"/>
        <c:majorTickMark val="none"/>
        <c:minorTickMark val="none"/>
        <c:tickLblPos val="none"/>
        <c:spPr>
          <a:ln w="9525">
            <a:noFill/>
          </a:ln>
        </c:spPr>
        <c:crossAx val="160209152"/>
        <c:crosses val="autoZero"/>
        <c:crossBetween val="between"/>
      </c:valAx>
    </c:plotArea>
    <c:legend>
      <c:legendPos val="b"/>
      <c:overlay val="0"/>
    </c:legend>
    <c:plotVisOnly val="1"/>
    <c:dispBlanksAs val="gap"/>
    <c:showDLblsOverMax val="0"/>
  </c:chart>
  <c:txPr>
    <a:bodyPr/>
    <a:lstStyle/>
    <a:p>
      <a:pPr>
        <a:defRPr sz="1200">
          <a:latin typeface="Sylfaen" pitchFamily="18" charset="0"/>
        </a:defRPr>
      </a:pPr>
      <a:endParaRPr lang="en-US"/>
    </a:p>
  </c:txPr>
  <c:externalData r:id="rId1">
    <c:autoUpdate val="0"/>
  </c:externalData>
</c:chartSpace>
</file>

<file path=ppt/charts/chart3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sz="1400"/>
            </a:pPr>
            <a:r>
              <a:rPr lang="en-US" sz="1800" b="1" i="0" baseline="0" dirty="0">
                <a:effectLst/>
              </a:rPr>
              <a:t>Stigmatization of people infected with COVID-19</a:t>
            </a:r>
            <a:endParaRPr lang="en-US" sz="1400" dirty="0">
              <a:effectLst/>
            </a:endParaRPr>
          </a:p>
          <a:p>
            <a:pPr>
              <a:defRPr sz="1400"/>
            </a:pPr>
            <a:r>
              <a:rPr lang="en-US" sz="1800" b="0" i="0" baseline="0" dirty="0">
                <a:effectLst/>
              </a:rPr>
              <a:t>(MEAN</a:t>
            </a:r>
            <a:r>
              <a:rPr lang="ka-GE" sz="1800" b="0" i="0" baseline="0" dirty="0">
                <a:effectLst/>
              </a:rPr>
              <a:t> </a:t>
            </a:r>
            <a:r>
              <a:rPr lang="en-US" sz="1800" b="0" i="0" baseline="0" dirty="0">
                <a:effectLst/>
              </a:rPr>
              <a:t>– 7-Point Scale</a:t>
            </a:r>
            <a:r>
              <a:rPr lang="ka-GE" sz="1800" b="0" i="0" baseline="0" dirty="0">
                <a:effectLst/>
              </a:rPr>
              <a:t>: 1 - “</a:t>
            </a:r>
            <a:r>
              <a:rPr lang="en-US" sz="1800" b="0" i="0" baseline="0" dirty="0">
                <a:effectLst/>
              </a:rPr>
              <a:t>Completely Disagree</a:t>
            </a:r>
            <a:r>
              <a:rPr lang="ka-GE" sz="1800" b="0" i="0" baseline="0" dirty="0">
                <a:effectLst/>
              </a:rPr>
              <a:t>; 7 - “</a:t>
            </a:r>
            <a:r>
              <a:rPr lang="en-US" sz="1800" b="0" i="0" baseline="0" dirty="0">
                <a:effectLst/>
              </a:rPr>
              <a:t>Completely Agree</a:t>
            </a:r>
            <a:r>
              <a:rPr lang="ka-GE" sz="1800" b="0" i="0" baseline="0" dirty="0">
                <a:effectLst/>
              </a:rPr>
              <a:t>"</a:t>
            </a:r>
            <a:r>
              <a:rPr lang="en-US" sz="1800" b="0" i="0" baseline="0" dirty="0">
                <a:effectLst/>
              </a:rPr>
              <a:t>)</a:t>
            </a:r>
            <a:endParaRPr lang="en-US" sz="1400" dirty="0">
              <a:effectLst/>
            </a:endParaRPr>
          </a:p>
        </c:rich>
      </c:tx>
      <c:layout>
        <c:manualLayout>
          <c:xMode val="edge"/>
          <c:yMode val="edge"/>
          <c:x val="0.11145483377077843"/>
          <c:y val="1.1111111111111125E-2"/>
        </c:manualLayout>
      </c:layout>
      <c:overlay val="0"/>
    </c:title>
    <c:autoTitleDeleted val="0"/>
    <c:plotArea>
      <c:layout>
        <c:manualLayout>
          <c:layoutTarget val="inner"/>
          <c:xMode val="edge"/>
          <c:yMode val="edge"/>
          <c:x val="0.50049770341207345"/>
          <c:y val="0.23324074074074094"/>
          <c:w val="0.46616896325459489"/>
          <c:h val="0.74638888888888988"/>
        </c:manualLayout>
      </c:layout>
      <c:barChart>
        <c:barDir val="bar"/>
        <c:grouping val="clustered"/>
        <c:varyColors val="0"/>
        <c:ser>
          <c:idx val="0"/>
          <c:order val="0"/>
          <c:tx>
            <c:strRef>
              <c:f>Sheet1!$B$1</c:f>
              <c:strCache>
                <c:ptCount val="1"/>
                <c:pt idx="0">
                  <c:v>Samtskhe-Javakheti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coronavirus, he/she (and his/her family members) should not disclose it to anyone except medical personnel (doctors).</c:v>
                </c:pt>
                <c:pt idx="1">
                  <c:v>It's a shame if you get infected with coronavirus.</c:v>
                </c:pt>
                <c:pt idx="2">
                  <c:v>After recovery, a person infected with coronavirus must spend some time (at least 1 month) in quarantine / self-isolation.</c:v>
                </c:pt>
                <c:pt idx="3">
                  <c:v>It is unreliable if an infected person, after multiple tests, is confirmed to be recovered.</c:v>
                </c:pt>
                <c:pt idx="4">
                  <c:v>People in quarantine should be placed in a building that is very far from the settlement.</c:v>
                </c:pt>
                <c:pt idx="5">
                  <c:v>Will avoid contact with an officially recovered (formerly officially infected) person .</c:v>
                </c:pt>
              </c:strCache>
            </c:strRef>
          </c:cat>
          <c:val>
            <c:numRef>
              <c:f>Sheet1!$B$2:$B$7</c:f>
              <c:numCache>
                <c:formatCode>###0.00</c:formatCode>
                <c:ptCount val="6"/>
                <c:pt idx="0">
                  <c:v>2.0387811634349031</c:v>
                </c:pt>
                <c:pt idx="1">
                  <c:v>1.7184986595174263</c:v>
                </c:pt>
                <c:pt idx="2">
                  <c:v>3.9942857142857142</c:v>
                </c:pt>
                <c:pt idx="3">
                  <c:v>3.5379537953795381</c:v>
                </c:pt>
                <c:pt idx="4">
                  <c:v>4.1892655367231635</c:v>
                </c:pt>
                <c:pt idx="5">
                  <c:v>3.6855524079320112</c:v>
                </c:pt>
              </c:numCache>
            </c:numRef>
          </c:val>
          <c:extLst>
            <c:ext xmlns:c16="http://schemas.microsoft.com/office/drawing/2014/chart" uri="{C3380CC4-5D6E-409C-BE32-E72D297353CC}">
              <c16:uniqueId val="{00000000-83EE-4155-B71A-F814DADD301D}"/>
            </c:ext>
          </c:extLst>
        </c:ser>
        <c:ser>
          <c:idx val="1"/>
          <c:order val="1"/>
          <c:tx>
            <c:strRef>
              <c:f>Sheet1!$C$1</c:f>
              <c:strCache>
                <c:ptCount val="1"/>
                <c:pt idx="0">
                  <c:v>Kvemo Kartli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coronavirus, he/she (and his/her family members) should not disclose it to anyone except medical personnel (doctors).</c:v>
                </c:pt>
                <c:pt idx="1">
                  <c:v>It's a shame if you get infected with coronavirus.</c:v>
                </c:pt>
                <c:pt idx="2">
                  <c:v>After recovery, a person infected with coronavirus must spend some time (at least 1 month) in quarantine / self-isolation.</c:v>
                </c:pt>
                <c:pt idx="3">
                  <c:v>It is unreliable if an infected person, after multiple tests, is confirmed to be recovered.</c:v>
                </c:pt>
                <c:pt idx="4">
                  <c:v>People in quarantine should be placed in a building that is very far from the settlement.</c:v>
                </c:pt>
                <c:pt idx="5">
                  <c:v>Will avoid contact with an officially recovered (formerly officially infected) person .</c:v>
                </c:pt>
              </c:strCache>
            </c:strRef>
          </c:cat>
          <c:val>
            <c:numRef>
              <c:f>Sheet1!$C$2:$C$7</c:f>
              <c:numCache>
                <c:formatCode>###0.00</c:formatCode>
                <c:ptCount val="6"/>
                <c:pt idx="0">
                  <c:v>2.5282485875706215</c:v>
                </c:pt>
                <c:pt idx="1">
                  <c:v>1.3458445040214477</c:v>
                </c:pt>
                <c:pt idx="2">
                  <c:v>4.2492307692307696</c:v>
                </c:pt>
                <c:pt idx="3">
                  <c:v>3.088888888888889</c:v>
                </c:pt>
                <c:pt idx="4">
                  <c:v>3.8358208955223883</c:v>
                </c:pt>
                <c:pt idx="5">
                  <c:v>3.4942528735632186</c:v>
                </c:pt>
              </c:numCache>
            </c:numRef>
          </c:val>
          <c:extLst>
            <c:ext xmlns:c16="http://schemas.microsoft.com/office/drawing/2014/chart" uri="{C3380CC4-5D6E-409C-BE32-E72D297353CC}">
              <c16:uniqueId val="{00000000-481F-4B7A-BB83-4B5B860DC7D5}"/>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Sheet1!$A$2:$A$7</c:f>
              <c:strCache>
                <c:ptCount val="6"/>
                <c:pt idx="0">
                  <c:v>If a person has been diagnosed with coronavirus, he/she (and his/her family members) should not disclose it to anyone except medical personnel (doctors).</c:v>
                </c:pt>
                <c:pt idx="1">
                  <c:v>It's a shame if you get infected with coronavirus.</c:v>
                </c:pt>
                <c:pt idx="2">
                  <c:v>After recovery, a person infected with coronavirus must spend some time (at least 1 month) in quarantine / self-isolation.</c:v>
                </c:pt>
                <c:pt idx="3">
                  <c:v>It is unreliable if an infected person, after multiple tests, is confirmed to be recovered.</c:v>
                </c:pt>
                <c:pt idx="4">
                  <c:v>People in quarantine should be placed in a building that is very far from the settlement.</c:v>
                </c:pt>
                <c:pt idx="5">
                  <c:v>Will avoid contact with an officially recovered (formerly officially infected) person .</c:v>
                </c:pt>
              </c:strCache>
            </c:strRef>
          </c:cat>
          <c:val>
            <c:numRef>
              <c:f>Sheet1!$D$2:$D$7</c:f>
              <c:numCache>
                <c:formatCode>General</c:formatCode>
                <c:ptCount val="6"/>
                <c:pt idx="0">
                  <c:v>1.58</c:v>
                </c:pt>
                <c:pt idx="1">
                  <c:v>1.19</c:v>
                </c:pt>
                <c:pt idx="2">
                  <c:v>3.81</c:v>
                </c:pt>
                <c:pt idx="3">
                  <c:v>2.87</c:v>
                </c:pt>
                <c:pt idx="4">
                  <c:v>3.52</c:v>
                </c:pt>
                <c:pt idx="5">
                  <c:v>3.47</c:v>
                </c:pt>
              </c:numCache>
            </c:numRef>
          </c:val>
          <c:extLst>
            <c:ext xmlns:c16="http://schemas.microsoft.com/office/drawing/2014/chart" uri="{C3380CC4-5D6E-409C-BE32-E72D297353CC}">
              <c16:uniqueId val="{00000000-E3C6-4928-8022-0E30DA7B82BD}"/>
            </c:ext>
          </c:extLst>
        </c:ser>
        <c:dLbls>
          <c:showLegendKey val="0"/>
          <c:showVal val="0"/>
          <c:showCatName val="0"/>
          <c:showSerName val="0"/>
          <c:showPercent val="0"/>
          <c:showBubbleSize val="0"/>
        </c:dLbls>
        <c:gapWidth val="75"/>
        <c:overlap val="-25"/>
        <c:axId val="160498432"/>
        <c:axId val="160499968"/>
      </c:barChart>
      <c:catAx>
        <c:axId val="160498432"/>
        <c:scaling>
          <c:orientation val="maxMin"/>
        </c:scaling>
        <c:delete val="0"/>
        <c:axPos val="l"/>
        <c:numFmt formatCode="General" sourceLinked="0"/>
        <c:majorTickMark val="none"/>
        <c:minorTickMark val="none"/>
        <c:tickLblPos val="nextTo"/>
        <c:txPr>
          <a:bodyPr/>
          <a:lstStyle/>
          <a:p>
            <a:pPr>
              <a:defRPr sz="1000"/>
            </a:pPr>
            <a:endParaRPr lang="en-US"/>
          </a:p>
        </c:txPr>
        <c:crossAx val="160499968"/>
        <c:crosses val="autoZero"/>
        <c:auto val="1"/>
        <c:lblAlgn val="ctr"/>
        <c:lblOffset val="100"/>
        <c:noMultiLvlLbl val="0"/>
      </c:catAx>
      <c:valAx>
        <c:axId val="160499968"/>
        <c:scaling>
          <c:orientation val="minMax"/>
        </c:scaling>
        <c:delete val="0"/>
        <c:axPos val="t"/>
        <c:numFmt formatCode="###0.00" sourceLinked="1"/>
        <c:majorTickMark val="none"/>
        <c:minorTickMark val="none"/>
        <c:tickLblPos val="none"/>
        <c:spPr>
          <a:ln w="9525">
            <a:noFill/>
          </a:ln>
        </c:spPr>
        <c:crossAx val="1604984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3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sz="1400" b="1" i="0" baseline="0" dirty="0">
                <a:effectLst/>
              </a:rPr>
              <a:t>Do you agree that consuming alcohol and tobacco reduces the risk of becoming infected with the virus?</a:t>
            </a:r>
            <a:endParaRPr lang="en-US" sz="1400" dirty="0">
              <a:effectLst/>
            </a:endParaRPr>
          </a:p>
          <a:p>
            <a:pPr algn="ctr" rtl="0">
              <a:defRPr/>
            </a:pPr>
            <a:r>
              <a:rPr lang="en-US" sz="1200" b="0" i="0" baseline="0" dirty="0">
                <a:effectLst/>
              </a:rPr>
              <a:t>(MEAN</a:t>
            </a:r>
            <a:r>
              <a:rPr lang="ka-GE" sz="1200" b="0" i="0" baseline="0" dirty="0">
                <a:effectLst/>
              </a:rPr>
              <a:t> </a:t>
            </a:r>
            <a:r>
              <a:rPr lang="en-US" sz="1200" b="0" i="0" baseline="0" dirty="0">
                <a:effectLst/>
              </a:rPr>
              <a:t>– 7-Point Scale</a:t>
            </a:r>
            <a:r>
              <a:rPr lang="ka-GE" sz="1200" b="0" i="0" baseline="0" dirty="0">
                <a:effectLst/>
              </a:rPr>
              <a:t>: 1 - “</a:t>
            </a:r>
            <a:r>
              <a:rPr lang="en-US" sz="1200" b="0" i="0" baseline="0" dirty="0">
                <a:effectLst/>
              </a:rPr>
              <a:t>Completely Disagree</a:t>
            </a:r>
            <a:r>
              <a:rPr lang="ka-GE" sz="1200" b="0" i="0" baseline="0" dirty="0">
                <a:effectLst/>
              </a:rPr>
              <a:t>; 7 - “</a:t>
            </a:r>
            <a:r>
              <a:rPr lang="en-US" sz="1200" b="0" i="0" baseline="0" dirty="0">
                <a:effectLst/>
              </a:rPr>
              <a:t>Completely Agree</a:t>
            </a:r>
            <a:r>
              <a:rPr lang="ka-GE" sz="1200" b="0" i="0" baseline="0" dirty="0">
                <a:effectLst/>
              </a:rPr>
              <a:t>"</a:t>
            </a:r>
            <a:r>
              <a:rPr lang="en-US" sz="1200" b="0" i="0" baseline="0" dirty="0">
                <a:effectLst/>
              </a:rPr>
              <a:t>)</a:t>
            </a:r>
            <a:endParaRPr lang="en-US" sz="1200" dirty="0">
              <a:effectLst/>
            </a:endParaRPr>
          </a:p>
        </c:rich>
      </c:tx>
      <c:overlay val="0"/>
    </c:title>
    <c:autoTitleDeleted val="0"/>
    <c:plotArea>
      <c:layout>
        <c:manualLayout>
          <c:layoutTarget val="inner"/>
          <c:xMode val="edge"/>
          <c:yMode val="edge"/>
          <c:x val="0.45044417524732516"/>
          <c:y val="0.20521303587051637"/>
          <c:w val="0.54955582475267517"/>
          <c:h val="0.72086293379994149"/>
        </c:manualLayout>
      </c:layout>
      <c:barChart>
        <c:barDir val="bar"/>
        <c:grouping val="clustered"/>
        <c:varyColors val="0"/>
        <c:ser>
          <c:idx val="0"/>
          <c:order val="0"/>
          <c:tx>
            <c:strRef>
              <c:f>Sheet1!$B$1</c:f>
              <c:strCache>
                <c:ptCount val="1"/>
                <c:pt idx="0">
                  <c:v> Samtskhe-Javakheti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 alcohol reduces the risk of becoming infected with the virus </c:v>
                </c:pt>
                <c:pt idx="1">
                  <c:v>Consuming tobacco reduces the risk of becoming infected with the virus</c:v>
                </c:pt>
              </c:strCache>
            </c:strRef>
          </c:cat>
          <c:val>
            <c:numRef>
              <c:f>Sheet1!$B$2:$B$3</c:f>
              <c:numCache>
                <c:formatCode>###0.00</c:formatCode>
                <c:ptCount val="2"/>
                <c:pt idx="0">
                  <c:v>2.0030581039755351</c:v>
                </c:pt>
                <c:pt idx="1">
                  <c:v>1.5077399380804954</c:v>
                </c:pt>
              </c:numCache>
            </c:numRef>
          </c:val>
          <c:extLst>
            <c:ext xmlns:c16="http://schemas.microsoft.com/office/drawing/2014/chart" uri="{C3380CC4-5D6E-409C-BE32-E72D297353CC}">
              <c16:uniqueId val="{00000000-B083-4417-AD24-5E60D159E3A9}"/>
            </c:ext>
          </c:extLst>
        </c:ser>
        <c:ser>
          <c:idx val="1"/>
          <c:order val="1"/>
          <c:tx>
            <c:strRef>
              <c:f>Sheet1!$C$1</c:f>
              <c:strCache>
                <c:ptCount val="1"/>
                <c:pt idx="0">
                  <c:v>Kvemo Kartli </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 alcohol reduces the risk of becoming infected with the virus </c:v>
                </c:pt>
                <c:pt idx="1">
                  <c:v>Consuming tobacco reduces the risk of becoming infected with the virus</c:v>
                </c:pt>
              </c:strCache>
            </c:strRef>
          </c:cat>
          <c:val>
            <c:numRef>
              <c:f>Sheet1!$C$2:$C$3</c:f>
              <c:numCache>
                <c:formatCode>###0.00</c:formatCode>
                <c:ptCount val="2"/>
                <c:pt idx="0">
                  <c:v>1.26</c:v>
                </c:pt>
                <c:pt idx="1">
                  <c:v>1.1657142857142857</c:v>
                </c:pt>
              </c:numCache>
            </c:numRef>
          </c:val>
          <c:extLst>
            <c:ext xmlns:c16="http://schemas.microsoft.com/office/drawing/2014/chart" uri="{C3380CC4-5D6E-409C-BE32-E72D297353CC}">
              <c16:uniqueId val="{00000000-665B-4D9D-98FA-0565F7DC0C56}"/>
            </c:ext>
          </c:extLst>
        </c:ser>
        <c:ser>
          <c:idx val="2"/>
          <c:order val="2"/>
          <c:tx>
            <c:strRef>
              <c:f>Sheet1!$D$1</c:f>
              <c:strCache>
                <c:ptCount val="1"/>
                <c:pt idx="0">
                  <c:v>Third Wave</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Drinking alcohol reduces the risk of becoming infected with the virus </c:v>
                </c:pt>
                <c:pt idx="1">
                  <c:v>Consuming tobacco reduces the risk of becoming infected with the virus</c:v>
                </c:pt>
              </c:strCache>
            </c:strRef>
          </c:cat>
          <c:val>
            <c:numRef>
              <c:f>Sheet1!$D$2:$D$3</c:f>
              <c:numCache>
                <c:formatCode>###0.00</c:formatCode>
                <c:ptCount val="2"/>
                <c:pt idx="0">
                  <c:v>1.61</c:v>
                </c:pt>
                <c:pt idx="1">
                  <c:v>1.31</c:v>
                </c:pt>
              </c:numCache>
            </c:numRef>
          </c:val>
          <c:extLst>
            <c:ext xmlns:c16="http://schemas.microsoft.com/office/drawing/2014/chart" uri="{C3380CC4-5D6E-409C-BE32-E72D297353CC}">
              <c16:uniqueId val="{00000000-6DE9-4BA7-A5B9-A7A060BF5259}"/>
            </c:ext>
          </c:extLst>
        </c:ser>
        <c:dLbls>
          <c:showLegendKey val="0"/>
          <c:showVal val="0"/>
          <c:showCatName val="0"/>
          <c:showSerName val="0"/>
          <c:showPercent val="0"/>
          <c:showBubbleSize val="0"/>
        </c:dLbls>
        <c:gapWidth val="75"/>
        <c:overlap val="-25"/>
        <c:axId val="160619904"/>
        <c:axId val="160625792"/>
      </c:barChart>
      <c:catAx>
        <c:axId val="160619904"/>
        <c:scaling>
          <c:orientation val="maxMin"/>
        </c:scaling>
        <c:delete val="0"/>
        <c:axPos val="l"/>
        <c:numFmt formatCode="General" sourceLinked="0"/>
        <c:majorTickMark val="none"/>
        <c:minorTickMark val="none"/>
        <c:tickLblPos val="nextTo"/>
        <c:crossAx val="160625792"/>
        <c:crosses val="autoZero"/>
        <c:auto val="1"/>
        <c:lblAlgn val="ctr"/>
        <c:lblOffset val="100"/>
        <c:noMultiLvlLbl val="0"/>
      </c:catAx>
      <c:valAx>
        <c:axId val="160625792"/>
        <c:scaling>
          <c:orientation val="minMax"/>
        </c:scaling>
        <c:delete val="0"/>
        <c:axPos val="t"/>
        <c:numFmt formatCode="###0.00" sourceLinked="1"/>
        <c:majorTickMark val="none"/>
        <c:minorTickMark val="none"/>
        <c:tickLblPos val="none"/>
        <c:spPr>
          <a:ln w="9525">
            <a:noFill/>
          </a:ln>
        </c:spPr>
        <c:crossAx val="160619904"/>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680" b="1" i="0" u="none" strike="noStrike" baseline="0" dirty="0">
                <a:effectLst/>
              </a:rPr>
              <a:t>Do you have  a paid job by the moment of the survey?</a:t>
            </a:r>
            <a:endParaRPr lang="en-US" dirty="0"/>
          </a:p>
        </c:rich>
      </c:tx>
      <c:overlay val="0"/>
    </c:title>
    <c:autoTitleDeleted val="0"/>
    <c:plotArea>
      <c:layout/>
      <c:barChart>
        <c:barDir val="col"/>
        <c:grouping val="clustered"/>
        <c:varyColors val="0"/>
        <c:ser>
          <c:idx val="0"/>
          <c:order val="0"/>
          <c:tx>
            <c:strRef>
              <c:f>Sheet1!$B$1</c:f>
              <c:strCache>
                <c:ptCount val="1"/>
                <c:pt idx="0">
                  <c:v>Samtskhe-Javaketi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don't have</c:v>
                </c:pt>
              </c:strCache>
            </c:strRef>
          </c:cat>
          <c:val>
            <c:numRef>
              <c:f>Sheet1!$B$2:$B$3</c:f>
              <c:numCache>
                <c:formatCode>###0.0</c:formatCode>
                <c:ptCount val="2"/>
                <c:pt idx="0">
                  <c:v>43.94736842105263</c:v>
                </c:pt>
                <c:pt idx="1">
                  <c:v>56.05263157894737</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don't have</c:v>
                </c:pt>
              </c:strCache>
            </c:strRef>
          </c:cat>
          <c:val>
            <c:numRef>
              <c:f>Sheet1!$C$2:$C$3</c:f>
              <c:numCache>
                <c:formatCode>###0.0</c:formatCode>
                <c:ptCount val="2"/>
                <c:pt idx="0">
                  <c:v>47.10526315789474</c:v>
                </c:pt>
                <c:pt idx="1">
                  <c:v>52.89473684210526</c:v>
                </c:pt>
              </c:numCache>
            </c:numRef>
          </c:val>
          <c:extLst>
            <c:ext xmlns:c16="http://schemas.microsoft.com/office/drawing/2014/chart" uri="{C3380CC4-5D6E-409C-BE32-E72D297353CC}">
              <c16:uniqueId val="{00000001-2102-4417-A5F7-78CA699E71B8}"/>
            </c:ext>
          </c:extLst>
        </c:ser>
        <c:dLbls>
          <c:showLegendKey val="0"/>
          <c:showVal val="0"/>
          <c:showCatName val="0"/>
          <c:showSerName val="0"/>
          <c:showPercent val="0"/>
          <c:showBubbleSize val="0"/>
        </c:dLbls>
        <c:gapWidth val="75"/>
        <c:overlap val="-25"/>
        <c:axId val="150625280"/>
        <c:axId val="150631168"/>
      </c:barChart>
      <c:catAx>
        <c:axId val="150625280"/>
        <c:scaling>
          <c:orientation val="minMax"/>
        </c:scaling>
        <c:delete val="0"/>
        <c:axPos val="b"/>
        <c:numFmt formatCode="General" sourceLinked="0"/>
        <c:majorTickMark val="none"/>
        <c:minorTickMark val="none"/>
        <c:tickLblPos val="nextTo"/>
        <c:crossAx val="150631168"/>
        <c:crosses val="autoZero"/>
        <c:auto val="1"/>
        <c:lblAlgn val="ctr"/>
        <c:lblOffset val="100"/>
        <c:noMultiLvlLbl val="0"/>
      </c:catAx>
      <c:valAx>
        <c:axId val="150631168"/>
        <c:scaling>
          <c:orientation val="minMax"/>
        </c:scaling>
        <c:delete val="0"/>
        <c:axPos val="l"/>
        <c:numFmt formatCode="###0.0" sourceLinked="1"/>
        <c:majorTickMark val="none"/>
        <c:minorTickMark val="none"/>
        <c:tickLblPos val="none"/>
        <c:spPr>
          <a:ln w="9525">
            <a:noFill/>
          </a:ln>
        </c:spPr>
        <c:crossAx val="150625280"/>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5.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Have </a:t>
            </a:r>
            <a:r>
              <a:rPr lang="en-US" baseline="0" dirty="0"/>
              <a:t> had a paid job before the virus outbreak?</a:t>
            </a:r>
            <a:r>
              <a:rPr lang="ka-GE" dirty="0"/>
              <a:t> </a:t>
            </a:r>
            <a:endParaRPr lang="en-US" dirty="0"/>
          </a:p>
        </c:rich>
      </c:tx>
      <c:overlay val="0"/>
    </c:title>
    <c:autoTitleDeleted val="0"/>
    <c:plotArea>
      <c:layout>
        <c:manualLayout>
          <c:layoutTarget val="inner"/>
          <c:xMode val="edge"/>
          <c:yMode val="edge"/>
          <c:x val="1.6785200237067155E-4"/>
          <c:y val="0.20865989135079049"/>
          <c:w val="0.9998322397200341"/>
          <c:h val="0.56765793810657406"/>
        </c:manualLayout>
      </c:layout>
      <c:barChart>
        <c:barDir val="col"/>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don't have</c:v>
                </c:pt>
              </c:strCache>
            </c:strRef>
          </c:cat>
          <c:val>
            <c:numRef>
              <c:f>Sheet1!$B$2:$B$3</c:f>
              <c:numCache>
                <c:formatCode>###0.0</c:formatCode>
                <c:ptCount val="2"/>
                <c:pt idx="0">
                  <c:v>51.05263157894737</c:v>
                </c:pt>
                <c:pt idx="1">
                  <c:v>48.94736842105263</c:v>
                </c:pt>
              </c:numCache>
            </c:numRef>
          </c:val>
          <c:extLst>
            <c:ext xmlns:c16="http://schemas.microsoft.com/office/drawing/2014/chart" uri="{C3380CC4-5D6E-409C-BE32-E72D297353CC}">
              <c16:uniqueId val="{00000000-2102-4417-A5F7-78CA699E71B8}"/>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Yes, I have</c:v>
                </c:pt>
                <c:pt idx="1">
                  <c:v>No, I don't have</c:v>
                </c:pt>
              </c:strCache>
            </c:strRef>
          </c:cat>
          <c:val>
            <c:numRef>
              <c:f>Sheet1!$C$2:$C$3</c:f>
              <c:numCache>
                <c:formatCode>###0.0</c:formatCode>
                <c:ptCount val="2"/>
                <c:pt idx="0">
                  <c:v>60</c:v>
                </c:pt>
                <c:pt idx="1">
                  <c:v>40</c:v>
                </c:pt>
              </c:numCache>
            </c:numRef>
          </c:val>
          <c:extLst>
            <c:ext xmlns:c16="http://schemas.microsoft.com/office/drawing/2014/chart" uri="{C3380CC4-5D6E-409C-BE32-E72D297353CC}">
              <c16:uniqueId val="{00000001-2102-4417-A5F7-78CA699E71B8}"/>
            </c:ext>
          </c:extLst>
        </c:ser>
        <c:dLbls>
          <c:showLegendKey val="0"/>
          <c:showVal val="0"/>
          <c:showCatName val="0"/>
          <c:showSerName val="0"/>
          <c:showPercent val="0"/>
          <c:showBubbleSize val="0"/>
        </c:dLbls>
        <c:gapWidth val="75"/>
        <c:overlap val="-25"/>
        <c:axId val="142454784"/>
        <c:axId val="142456320"/>
      </c:barChart>
      <c:catAx>
        <c:axId val="142454784"/>
        <c:scaling>
          <c:orientation val="minMax"/>
        </c:scaling>
        <c:delete val="0"/>
        <c:axPos val="b"/>
        <c:numFmt formatCode="General" sourceLinked="0"/>
        <c:majorTickMark val="none"/>
        <c:minorTickMark val="none"/>
        <c:tickLblPos val="nextTo"/>
        <c:crossAx val="142456320"/>
        <c:crosses val="autoZero"/>
        <c:auto val="1"/>
        <c:lblAlgn val="ctr"/>
        <c:lblOffset val="100"/>
        <c:noMultiLvlLbl val="0"/>
      </c:catAx>
      <c:valAx>
        <c:axId val="142456320"/>
        <c:scaling>
          <c:orientation val="minMax"/>
        </c:scaling>
        <c:delete val="1"/>
        <c:axPos val="l"/>
        <c:numFmt formatCode="###0.0" sourceLinked="1"/>
        <c:majorTickMark val="none"/>
        <c:minorTickMark val="none"/>
        <c:tickLblPos val="none"/>
        <c:crossAx val="142454784"/>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6.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Reasons of being unemployed at the moment </a:t>
            </a:r>
            <a:endParaRPr lang="ka-GE" dirty="0"/>
          </a:p>
        </c:rich>
      </c:tx>
      <c:overlay val="0"/>
    </c:title>
    <c:autoTitleDeleted val="0"/>
    <c:plotArea>
      <c:layout>
        <c:manualLayout>
          <c:layoutTarget val="inner"/>
          <c:xMode val="edge"/>
          <c:yMode val="edge"/>
          <c:x val="0.49935244422572178"/>
          <c:y val="0.12744140625"/>
          <c:w val="0.46939755577427822"/>
          <c:h val="0.79394408218503942"/>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Dismissed</c:v>
                </c:pt>
                <c:pt idx="1">
                  <c:v>Impossible to telework</c:v>
                </c:pt>
                <c:pt idx="2">
                  <c:v>Business ceased its operations</c:v>
                </c:pt>
                <c:pt idx="3">
                  <c:v>Did not agree to work as a volunteer </c:v>
                </c:pt>
                <c:pt idx="4">
                  <c:v>Refused to asnwer</c:v>
                </c:pt>
              </c:strCache>
            </c:strRef>
          </c:cat>
          <c:val>
            <c:numRef>
              <c:f>Sheet1!$B$2:$B$6</c:f>
              <c:numCache>
                <c:formatCode>General</c:formatCode>
                <c:ptCount val="5"/>
                <c:pt idx="0" formatCode="###0.0">
                  <c:v>6.666666666666667</c:v>
                </c:pt>
                <c:pt idx="2" formatCode="###0.0">
                  <c:v>66.666666666666671</c:v>
                </c:pt>
                <c:pt idx="3" formatCode="###0.0">
                  <c:v>20</c:v>
                </c:pt>
                <c:pt idx="4" formatCode="###0.0">
                  <c:v>6.666666666666667</c:v>
                </c:pt>
              </c:numCache>
            </c:numRef>
          </c:val>
          <c:extLst>
            <c:ext xmlns:c16="http://schemas.microsoft.com/office/drawing/2014/chart" uri="{C3380CC4-5D6E-409C-BE32-E72D297353CC}">
              <c16:uniqueId val="{00000000-8E20-4FC3-BD55-EAD36736AAD1}"/>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Sheet1!$A$2:$A$6</c:f>
              <c:strCache>
                <c:ptCount val="5"/>
                <c:pt idx="0">
                  <c:v>Dismissed</c:v>
                </c:pt>
                <c:pt idx="1">
                  <c:v>Impossible to telework</c:v>
                </c:pt>
                <c:pt idx="2">
                  <c:v>Business ceased its operations</c:v>
                </c:pt>
                <c:pt idx="3">
                  <c:v>Did not agree to work as a volunteer </c:v>
                </c:pt>
                <c:pt idx="4">
                  <c:v>Refused to asnwer</c:v>
                </c:pt>
              </c:strCache>
            </c:strRef>
          </c:cat>
          <c:val>
            <c:numRef>
              <c:f>Sheet1!$C$2:$C$6</c:f>
              <c:numCache>
                <c:formatCode>###0.0</c:formatCode>
                <c:ptCount val="5"/>
                <c:pt idx="0">
                  <c:v>15.277777777777779</c:v>
                </c:pt>
                <c:pt idx="1">
                  <c:v>1.3888888888888888</c:v>
                </c:pt>
                <c:pt idx="2">
                  <c:v>30.555555555555557</c:v>
                </c:pt>
                <c:pt idx="3">
                  <c:v>52.777777777777779</c:v>
                </c:pt>
              </c:numCache>
            </c:numRef>
          </c:val>
          <c:extLst>
            <c:ext xmlns:c16="http://schemas.microsoft.com/office/drawing/2014/chart" uri="{C3380CC4-5D6E-409C-BE32-E72D297353CC}">
              <c16:uniqueId val="{00000001-8E20-4FC3-BD55-EAD36736AAD1}"/>
            </c:ext>
          </c:extLst>
        </c:ser>
        <c:dLbls>
          <c:showLegendKey val="0"/>
          <c:showVal val="0"/>
          <c:showCatName val="0"/>
          <c:showSerName val="0"/>
          <c:showPercent val="0"/>
          <c:showBubbleSize val="0"/>
        </c:dLbls>
        <c:gapWidth val="75"/>
        <c:overlap val="-25"/>
        <c:axId val="156199168"/>
        <c:axId val="159122944"/>
      </c:barChart>
      <c:catAx>
        <c:axId val="156199168"/>
        <c:scaling>
          <c:orientation val="maxMin"/>
        </c:scaling>
        <c:delete val="0"/>
        <c:axPos val="l"/>
        <c:numFmt formatCode="General" sourceLinked="0"/>
        <c:majorTickMark val="none"/>
        <c:minorTickMark val="none"/>
        <c:tickLblPos val="nextTo"/>
        <c:crossAx val="159122944"/>
        <c:crosses val="autoZero"/>
        <c:auto val="1"/>
        <c:lblAlgn val="ctr"/>
        <c:lblOffset val="100"/>
        <c:noMultiLvlLbl val="0"/>
      </c:catAx>
      <c:valAx>
        <c:axId val="159122944"/>
        <c:scaling>
          <c:orientation val="minMax"/>
        </c:scaling>
        <c:delete val="1"/>
        <c:axPos val="t"/>
        <c:numFmt formatCode="###0.0" sourceLinked="1"/>
        <c:majorTickMark val="none"/>
        <c:minorTickMark val="none"/>
        <c:tickLblPos val="none"/>
        <c:crossAx val="156199168"/>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7.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lgn="ctr" rtl="0">
              <a:defRPr/>
            </a:pPr>
            <a:r>
              <a:rPr lang="en-US" sz="1800" b="1" i="0" baseline="0" dirty="0">
                <a:effectLst/>
              </a:rPr>
              <a:t>Increased Unemployment of the Population due to COVID-19</a:t>
            </a:r>
            <a:endParaRPr lang="en-US" dirty="0">
              <a:effectLst/>
            </a:endParaRPr>
          </a:p>
          <a:p>
            <a:pPr algn="ctr" rtl="0">
              <a:defRPr/>
            </a:pPr>
            <a:r>
              <a:rPr lang="ka-GE" dirty="0"/>
              <a:t> </a:t>
            </a:r>
            <a:endParaRPr lang="en-US" dirty="0"/>
          </a:p>
        </c:rich>
      </c:tx>
      <c:layout>
        <c:manualLayout>
          <c:xMode val="edge"/>
          <c:yMode val="edge"/>
          <c:x val="0.10766662689891052"/>
          <c:y val="0"/>
        </c:manualLayout>
      </c:layout>
      <c:overlay val="0"/>
    </c:title>
    <c:autoTitleDeleted val="0"/>
    <c:plotArea>
      <c:layout>
        <c:manualLayout>
          <c:layoutTarget val="inner"/>
          <c:xMode val="edge"/>
          <c:yMode val="edge"/>
          <c:x val="1.6834426946631682E-2"/>
          <c:y val="0.13321755613881597"/>
          <c:w val="0.98316557305336838"/>
          <c:h val="0.74462088072324295"/>
        </c:manualLayout>
      </c:layout>
      <c:barChart>
        <c:barDir val="col"/>
        <c:grouping val="clustered"/>
        <c:varyColors val="0"/>
        <c:ser>
          <c:idx val="0"/>
          <c:order val="0"/>
          <c:tx>
            <c:strRef>
              <c:f>Sheet1!$A$2</c:f>
              <c:strCache>
                <c:ptCount val="1"/>
                <c:pt idx="0">
                  <c:v>დაკარგა სამსახური</c:v>
                </c:pt>
              </c:strCache>
            </c:strRef>
          </c:tx>
          <c:invertIfNegative val="0"/>
          <c:dPt>
            <c:idx val="2"/>
            <c:invertIfNegative val="0"/>
            <c:bubble3D val="0"/>
            <c:spPr>
              <a:solidFill>
                <a:schemeClr val="accent3"/>
              </a:solidFill>
            </c:spPr>
            <c:extLst>
              <c:ext xmlns:c16="http://schemas.microsoft.com/office/drawing/2014/chart" uri="{C3380CC4-5D6E-409C-BE32-E72D297353CC}">
                <c16:uniqueId val="{00000000-17DB-49B0-AD99-06841140BB03}"/>
              </c:ext>
            </c:extLst>
          </c:dPt>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Sheet1!$B$1:$D$1</c:f>
              <c:strCache>
                <c:ptCount val="3"/>
                <c:pt idx="0">
                  <c:v>Samtskhe-Javakheti</c:v>
                </c:pt>
                <c:pt idx="1">
                  <c:v>Kvemo-Kartli</c:v>
                </c:pt>
                <c:pt idx="2">
                  <c:v>Third Wave</c:v>
                </c:pt>
              </c:strCache>
            </c:strRef>
          </c:cat>
          <c:val>
            <c:numRef>
              <c:f>Sheet1!$B$2:$D$2</c:f>
              <c:numCache>
                <c:formatCode>###0.0</c:formatCode>
                <c:ptCount val="3"/>
                <c:pt idx="0">
                  <c:v>7.8947368421052628</c:v>
                </c:pt>
                <c:pt idx="1">
                  <c:v>18.94736842105263</c:v>
                </c:pt>
                <c:pt idx="2">
                  <c:v>19.7</c:v>
                </c:pt>
              </c:numCache>
            </c:numRef>
          </c:val>
          <c:extLst>
            <c:ext xmlns:c16="http://schemas.microsoft.com/office/drawing/2014/chart" uri="{C3380CC4-5D6E-409C-BE32-E72D297353CC}">
              <c16:uniqueId val="{00000000-7744-46F9-B757-47A2E26EC3A3}"/>
            </c:ext>
          </c:extLst>
        </c:ser>
        <c:dLbls>
          <c:showLegendKey val="0"/>
          <c:showVal val="0"/>
          <c:showCatName val="0"/>
          <c:showSerName val="0"/>
          <c:showPercent val="0"/>
          <c:showBubbleSize val="0"/>
        </c:dLbls>
        <c:gapWidth val="75"/>
        <c:overlap val="-25"/>
        <c:axId val="151288832"/>
        <c:axId val="151302912"/>
      </c:barChart>
      <c:catAx>
        <c:axId val="151288832"/>
        <c:scaling>
          <c:orientation val="minMax"/>
        </c:scaling>
        <c:delete val="0"/>
        <c:axPos val="b"/>
        <c:numFmt formatCode="General" sourceLinked="0"/>
        <c:majorTickMark val="none"/>
        <c:minorTickMark val="none"/>
        <c:tickLblPos val="nextTo"/>
        <c:crossAx val="151302912"/>
        <c:crosses val="autoZero"/>
        <c:auto val="1"/>
        <c:lblAlgn val="ctr"/>
        <c:lblOffset val="100"/>
        <c:noMultiLvlLbl val="0"/>
      </c:catAx>
      <c:valAx>
        <c:axId val="151302912"/>
        <c:scaling>
          <c:orientation val="minMax"/>
        </c:scaling>
        <c:delete val="1"/>
        <c:axPos val="l"/>
        <c:numFmt formatCode="###0.0" sourceLinked="1"/>
        <c:majorTickMark val="none"/>
        <c:minorTickMark val="none"/>
        <c:tickLblPos val="none"/>
        <c:crossAx val="151288832"/>
        <c:crosses val="autoZero"/>
        <c:crossBetween val="between"/>
      </c:valAx>
    </c:plotArea>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8.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dirty="0"/>
              <a:t>Are you aware of the novel coronavirus outbreak?</a:t>
            </a:r>
            <a:r>
              <a:rPr lang="en-US" baseline="0" dirty="0"/>
              <a:t> </a:t>
            </a:r>
            <a:endParaRPr lang="en-US" dirty="0"/>
          </a:p>
        </c:rich>
      </c:tx>
      <c:overlay val="0"/>
    </c:title>
    <c:autoTitleDeleted val="0"/>
    <c:plotArea>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Yes</c:v>
                </c:pt>
                <c:pt idx="1">
                  <c:v>No</c:v>
                </c:pt>
                <c:pt idx="2">
                  <c:v>Don't know</c:v>
                </c:pt>
              </c:strCache>
            </c:strRef>
          </c:cat>
          <c:val>
            <c:numRef>
              <c:f>Sheet1!$B$2:$B$4</c:f>
              <c:numCache>
                <c:formatCode>###0.0</c:formatCode>
                <c:ptCount val="3"/>
                <c:pt idx="0">
                  <c:v>96.315789473684205</c:v>
                </c:pt>
                <c:pt idx="1">
                  <c:v>1.3157894736842106</c:v>
                </c:pt>
                <c:pt idx="2">
                  <c:v>2.3684210526315788</c:v>
                </c:pt>
              </c:numCache>
            </c:numRef>
          </c:val>
          <c:extLst>
            <c:ext xmlns:c16="http://schemas.microsoft.com/office/drawing/2014/chart" uri="{C3380CC4-5D6E-409C-BE32-E72D297353CC}">
              <c16:uniqueId val="{00000000-4366-4F3A-90A8-89B6B4A003A2}"/>
            </c:ext>
          </c:extLst>
        </c:ser>
        <c:ser>
          <c:idx val="1"/>
          <c:order val="1"/>
          <c:tx>
            <c:strRef>
              <c:f>Sheet1!$C$1</c:f>
              <c:strCache>
                <c:ptCount val="1"/>
                <c:pt idx="0">
                  <c:v>Kvemo Kartli</c:v>
                </c:pt>
              </c:strCache>
            </c:strRef>
          </c:tx>
          <c:invertIfNegative val="0"/>
          <c:dLbls>
            <c:spPr>
              <a:noFill/>
              <a:ln>
                <a:noFill/>
              </a:ln>
              <a:effectLst/>
            </c:sp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Sheet1!$A$2:$A$4</c:f>
              <c:strCache>
                <c:ptCount val="3"/>
                <c:pt idx="0">
                  <c:v>Yes</c:v>
                </c:pt>
                <c:pt idx="1">
                  <c:v>No</c:v>
                </c:pt>
                <c:pt idx="2">
                  <c:v>Don't know</c:v>
                </c:pt>
              </c:strCache>
            </c:strRef>
          </c:cat>
          <c:val>
            <c:numRef>
              <c:f>Sheet1!$C$2:$C$4</c:f>
              <c:numCache>
                <c:formatCode>###0.0</c:formatCode>
                <c:ptCount val="3"/>
                <c:pt idx="0">
                  <c:v>94.21052631578948</c:v>
                </c:pt>
                <c:pt idx="1">
                  <c:v>2.1052631578947367</c:v>
                </c:pt>
                <c:pt idx="2">
                  <c:v>3.6842105263157894</c:v>
                </c:pt>
              </c:numCache>
            </c:numRef>
          </c:val>
          <c:extLst>
            <c:ext xmlns:c16="http://schemas.microsoft.com/office/drawing/2014/chart" uri="{C3380CC4-5D6E-409C-BE32-E72D297353CC}">
              <c16:uniqueId val="{00000001-4366-4F3A-90A8-89B6B4A003A2}"/>
            </c:ext>
          </c:extLst>
        </c:ser>
        <c:dLbls>
          <c:showLegendKey val="0"/>
          <c:showVal val="0"/>
          <c:showCatName val="0"/>
          <c:showSerName val="0"/>
          <c:showPercent val="0"/>
          <c:showBubbleSize val="0"/>
        </c:dLbls>
        <c:gapWidth val="75"/>
        <c:overlap val="-25"/>
        <c:axId val="108440960"/>
        <c:axId val="115293568"/>
      </c:barChart>
      <c:catAx>
        <c:axId val="108440960"/>
        <c:scaling>
          <c:orientation val="maxMin"/>
        </c:scaling>
        <c:delete val="0"/>
        <c:axPos val="l"/>
        <c:numFmt formatCode="General" sourceLinked="0"/>
        <c:majorTickMark val="none"/>
        <c:minorTickMark val="none"/>
        <c:tickLblPos val="nextTo"/>
        <c:crossAx val="115293568"/>
        <c:crosses val="autoZero"/>
        <c:auto val="1"/>
        <c:lblAlgn val="ctr"/>
        <c:lblOffset val="100"/>
        <c:noMultiLvlLbl val="0"/>
      </c:catAx>
      <c:valAx>
        <c:axId val="115293568"/>
        <c:scaling>
          <c:orientation val="minMax"/>
          <c:max val="100"/>
          <c:min val="0"/>
        </c:scaling>
        <c:delete val="1"/>
        <c:axPos val="t"/>
        <c:numFmt formatCode="###0.0" sourceLinked="1"/>
        <c:majorTickMark val="none"/>
        <c:minorTickMark val="none"/>
        <c:tickLblPos val="none"/>
        <c:crossAx val="108440960"/>
        <c:crosses val="autoZero"/>
        <c:crossBetween val="between"/>
      </c:valAx>
    </c:plotArea>
    <c:legend>
      <c:legendPos val="b"/>
      <c:overlay val="0"/>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charts/chart9.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en-US"/>
  <c:roundedCorners val="0"/>
  <mc:AlternateContent xmlns:mc="http://schemas.openxmlformats.org/markup-compatibility/2006">
    <mc:Choice xmlns:c14="http://schemas.microsoft.com/office/drawing/2007/8/2/chart" Requires="c14">
      <c14:style val="102"/>
    </mc:Choice>
    <mc:Fallback>
      <c:style val="2"/>
    </mc:Fallback>
  </mc:AlternateContent>
  <c:chart>
    <c:title>
      <c:tx>
        <c:rich>
          <a:bodyPr/>
          <a:lstStyle/>
          <a:p>
            <a:pPr>
              <a:defRPr/>
            </a:pPr>
            <a:r>
              <a:rPr lang="en-US" sz="1200" b="1" i="0" baseline="0" dirty="0">
                <a:effectLst/>
              </a:rPr>
              <a:t>Self-evaluation of Respondents Knowledge about the Coronavirus </a:t>
            </a:r>
            <a:endParaRPr lang="en-US" sz="1200" dirty="0">
              <a:effectLst/>
            </a:endParaRPr>
          </a:p>
          <a:p>
            <a:pPr>
              <a:defRPr/>
            </a:pPr>
            <a:r>
              <a:rPr lang="ka-GE" sz="1200" b="0" i="0" u="none" strike="noStrike" kern="1200" baseline="0" dirty="0">
                <a:solidFill>
                  <a:prstClr val="black"/>
                </a:solidFill>
                <a:latin typeface="Sylfaen" pitchFamily="18" charset="0"/>
                <a:ea typeface="+mn-ea"/>
                <a:cs typeface="+mn-cs"/>
              </a:rPr>
              <a:t>(</a:t>
            </a:r>
            <a:r>
              <a:rPr lang="en-US" sz="1200" b="0" i="0" u="none" strike="noStrike" kern="1200" baseline="0" dirty="0">
                <a:solidFill>
                  <a:prstClr val="black"/>
                </a:solidFill>
                <a:latin typeface="Sylfaen" pitchFamily="18" charset="0"/>
                <a:ea typeface="+mn-ea"/>
                <a:cs typeface="+mn-cs"/>
              </a:rPr>
              <a:t>MEAN</a:t>
            </a:r>
            <a:r>
              <a:rPr lang="ka-GE" sz="1200" b="0" i="0" u="none" strike="noStrike" kern="1200" baseline="0" dirty="0">
                <a:solidFill>
                  <a:prstClr val="black"/>
                </a:solidFill>
                <a:latin typeface="Sylfaen" pitchFamily="18" charset="0"/>
                <a:ea typeface="+mn-ea"/>
                <a:cs typeface="+mn-cs"/>
              </a:rPr>
              <a:t> 7 </a:t>
            </a:r>
            <a:r>
              <a:rPr lang="en-US" sz="1200" b="0" i="0" u="none" strike="noStrike" kern="1200" baseline="0" dirty="0">
                <a:solidFill>
                  <a:prstClr val="black"/>
                </a:solidFill>
                <a:latin typeface="Sylfaen" pitchFamily="18" charset="0"/>
                <a:ea typeface="+mn-ea"/>
                <a:cs typeface="+mn-cs"/>
              </a:rPr>
              <a:t>on the 7-point scale</a:t>
            </a:r>
            <a:r>
              <a:rPr lang="ka-GE" sz="1200" b="0" i="0" u="none" strike="noStrike" kern="1200" baseline="0" dirty="0">
                <a:solidFill>
                  <a:prstClr val="black"/>
                </a:solidFill>
                <a:latin typeface="Sylfaen" pitchFamily="18" charset="0"/>
                <a:ea typeface="+mn-ea"/>
                <a:cs typeface="+mn-cs"/>
              </a:rPr>
              <a:t>: 1 -</a:t>
            </a:r>
            <a:r>
              <a:rPr lang="en-US" sz="1200" b="0" i="0" u="none" strike="noStrike" kern="1200" baseline="0" dirty="0">
                <a:solidFill>
                  <a:prstClr val="black"/>
                </a:solidFill>
                <a:latin typeface="Sylfaen" pitchFamily="18" charset="0"/>
                <a:ea typeface="+mn-ea"/>
                <a:cs typeface="+mn-cs"/>
              </a:rPr>
              <a:t> "Very Low“ 7 - "Very High"</a:t>
            </a:r>
          </a:p>
        </c:rich>
      </c:tx>
      <c:layout>
        <c:manualLayout>
          <c:xMode val="edge"/>
          <c:yMode val="edge"/>
          <c:x val="9.5892805066033412E-2"/>
          <c:y val="1.1111111111111112E-2"/>
        </c:manualLayout>
      </c:layout>
      <c:overlay val="0"/>
    </c:title>
    <c:autoTitleDeleted val="0"/>
    <c:plotArea>
      <c:layout>
        <c:manualLayout>
          <c:layoutTarget val="inner"/>
          <c:xMode val="edge"/>
          <c:yMode val="edge"/>
          <c:x val="0.35016776027996643"/>
          <c:y val="0.22210644502770491"/>
          <c:w val="0.64983223972003501"/>
          <c:h val="0.67795421405657885"/>
        </c:manualLayout>
      </c:layout>
      <c:barChart>
        <c:barDir val="bar"/>
        <c:grouping val="clustered"/>
        <c:varyColors val="0"/>
        <c:ser>
          <c:idx val="0"/>
          <c:order val="0"/>
          <c:tx>
            <c:strRef>
              <c:f>Sheet1!$B$1</c:f>
              <c:strCache>
                <c:ptCount val="1"/>
                <c:pt idx="0">
                  <c:v>Samtskhe-Javakheti</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knowledge levelabout the novel Coronavirus? </c:v>
                </c:pt>
                <c:pt idx="1">
                  <c:v>How would you rate your knowledge level on how to prevent spread of the novel coronavirus?</c:v>
                </c:pt>
              </c:strCache>
            </c:strRef>
          </c:cat>
          <c:val>
            <c:numRef>
              <c:f>Sheet1!$B$2:$B$3</c:f>
              <c:numCache>
                <c:formatCode>###0.00</c:formatCode>
                <c:ptCount val="2"/>
                <c:pt idx="0">
                  <c:v>5.4197860962566846</c:v>
                </c:pt>
                <c:pt idx="1">
                  <c:v>5.4197860962566846</c:v>
                </c:pt>
              </c:numCache>
            </c:numRef>
          </c:val>
          <c:extLst>
            <c:ext xmlns:c16="http://schemas.microsoft.com/office/drawing/2014/chart" uri="{C3380CC4-5D6E-409C-BE32-E72D297353CC}">
              <c16:uniqueId val="{00000000-16ED-49ED-83FD-7F04673C9F70}"/>
            </c:ext>
          </c:extLst>
        </c:ser>
        <c:ser>
          <c:idx val="1"/>
          <c:order val="1"/>
          <c:tx>
            <c:strRef>
              <c:f>Sheet1!$C$1</c:f>
              <c:strCache>
                <c:ptCount val="1"/>
                <c:pt idx="0">
                  <c:v>Kvemo Kartli</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knowledge levelabout the novel Coronavirus? </c:v>
                </c:pt>
                <c:pt idx="1">
                  <c:v>How would you rate your knowledge level on how to prevent spread of the novel coronavirus?</c:v>
                </c:pt>
              </c:strCache>
            </c:strRef>
          </c:cat>
          <c:val>
            <c:numRef>
              <c:f>Sheet1!$C$2:$C$3</c:f>
              <c:numCache>
                <c:formatCode>###0.00</c:formatCode>
                <c:ptCount val="2"/>
                <c:pt idx="0">
                  <c:v>5.5459459459459461</c:v>
                </c:pt>
                <c:pt idx="1">
                  <c:v>5.6730769230769234</c:v>
                </c:pt>
              </c:numCache>
            </c:numRef>
          </c:val>
          <c:extLst>
            <c:ext xmlns:c16="http://schemas.microsoft.com/office/drawing/2014/chart" uri="{C3380CC4-5D6E-409C-BE32-E72D297353CC}">
              <c16:uniqueId val="{00000001-16ED-49ED-83FD-7F04673C9F70}"/>
            </c:ext>
          </c:extLst>
        </c:ser>
        <c:ser>
          <c:idx val="2"/>
          <c:order val="2"/>
          <c:tx>
            <c:strRef>
              <c:f>Sheet1!$D$1</c:f>
              <c:strCache>
                <c:ptCount val="1"/>
                <c:pt idx="0">
                  <c:v>Third Wave</c:v>
                </c:pt>
              </c:strCache>
            </c:strRef>
          </c:tx>
          <c:invertIfNegative val="0"/>
          <c:dLbls>
            <c:spPr>
              <a:noFill/>
              <a:ln>
                <a:noFill/>
              </a:ln>
              <a:effectLst/>
            </c:spPr>
            <c:txPr>
              <a:bodyPr wrap="square" lIns="38100" tIns="19050" rIns="38100" bIns="19050" anchor="ctr">
                <a:spAutoFit/>
              </a:bodyPr>
              <a:lstStyle/>
              <a:p>
                <a:pPr>
                  <a:defRPr sz="1200" baseline="0"/>
                </a:pPr>
                <a:endParaRPr lang="en-US"/>
              </a:p>
            </c:txPr>
            <c:showLegendKey val="0"/>
            <c:showVal val="1"/>
            <c:showCatName val="0"/>
            <c:showSerName val="0"/>
            <c:showPercent val="0"/>
            <c:showBubbleSize val="0"/>
            <c:showLeaderLines val="0"/>
            <c:extLst>
              <c:ext xmlns:c15="http://schemas.microsoft.com/office/drawing/2012/chart" uri="{CE6537A1-D6FC-4f65-9D91-7224C49458BB}">
                <c15:showLeaderLines val="0"/>
              </c:ext>
            </c:extLst>
          </c:dLbls>
          <c:cat>
            <c:strRef>
              <c:f>Sheet1!$A$2:$A$3</c:f>
              <c:strCache>
                <c:ptCount val="2"/>
                <c:pt idx="0">
                  <c:v>How would you rate your knowledge levelabout the novel Coronavirus? </c:v>
                </c:pt>
                <c:pt idx="1">
                  <c:v>How would you rate your knowledge level on how to prevent spread of the novel coronavirus?</c:v>
                </c:pt>
              </c:strCache>
            </c:strRef>
          </c:cat>
          <c:val>
            <c:numRef>
              <c:f>Sheet1!$D$2:$D$3</c:f>
              <c:numCache>
                <c:formatCode>###0.00</c:formatCode>
                <c:ptCount val="2"/>
                <c:pt idx="0">
                  <c:v>5.8611670020120723</c:v>
                </c:pt>
                <c:pt idx="1">
                  <c:v>5.933467741935484</c:v>
                </c:pt>
              </c:numCache>
            </c:numRef>
          </c:val>
          <c:extLst>
            <c:ext xmlns:c16="http://schemas.microsoft.com/office/drawing/2014/chart" uri="{C3380CC4-5D6E-409C-BE32-E72D297353CC}">
              <c16:uniqueId val="{00000000-7276-40E4-9C59-C086F43D431E}"/>
            </c:ext>
          </c:extLst>
        </c:ser>
        <c:dLbls>
          <c:showLegendKey val="0"/>
          <c:showVal val="0"/>
          <c:showCatName val="0"/>
          <c:showSerName val="0"/>
          <c:showPercent val="0"/>
          <c:showBubbleSize val="0"/>
        </c:dLbls>
        <c:gapWidth val="75"/>
        <c:axId val="151873408"/>
        <c:axId val="151874944"/>
      </c:barChart>
      <c:catAx>
        <c:axId val="151873408"/>
        <c:scaling>
          <c:orientation val="maxMin"/>
        </c:scaling>
        <c:delete val="0"/>
        <c:axPos val="l"/>
        <c:numFmt formatCode="General" sourceLinked="0"/>
        <c:majorTickMark val="none"/>
        <c:minorTickMark val="none"/>
        <c:tickLblPos val="nextTo"/>
        <c:txPr>
          <a:bodyPr/>
          <a:lstStyle/>
          <a:p>
            <a:pPr>
              <a:defRPr sz="1200" baseline="0"/>
            </a:pPr>
            <a:endParaRPr lang="en-US"/>
          </a:p>
        </c:txPr>
        <c:crossAx val="151874944"/>
        <c:crosses val="autoZero"/>
        <c:auto val="1"/>
        <c:lblAlgn val="ctr"/>
        <c:lblOffset val="100"/>
        <c:noMultiLvlLbl val="0"/>
      </c:catAx>
      <c:valAx>
        <c:axId val="151874944"/>
        <c:scaling>
          <c:orientation val="minMax"/>
        </c:scaling>
        <c:delete val="1"/>
        <c:axPos val="t"/>
        <c:numFmt formatCode="###0.00" sourceLinked="1"/>
        <c:majorTickMark val="none"/>
        <c:minorTickMark val="none"/>
        <c:tickLblPos val="none"/>
        <c:crossAx val="151873408"/>
        <c:crosses val="autoZero"/>
        <c:crossBetween val="between"/>
      </c:valAx>
    </c:plotArea>
    <c:legend>
      <c:legendPos val="b"/>
      <c:overlay val="0"/>
      <c:txPr>
        <a:bodyPr/>
        <a:lstStyle/>
        <a:p>
          <a:pPr>
            <a:defRPr sz="1200" baseline="0"/>
          </a:pPr>
          <a:endParaRPr lang="en-US"/>
        </a:p>
      </c:txPr>
    </c:legend>
    <c:plotVisOnly val="1"/>
    <c:dispBlanksAs val="gap"/>
    <c:showDLblsOverMax val="0"/>
  </c:chart>
  <c:txPr>
    <a:bodyPr/>
    <a:lstStyle/>
    <a:p>
      <a:pPr>
        <a:defRPr sz="1400">
          <a:latin typeface="Sylfaen" pitchFamily="18" charset="0"/>
        </a:defRPr>
      </a:pPr>
      <a:endParaRPr lang="en-US"/>
    </a:p>
  </c:txPr>
  <c:externalData r:id="rId1">
    <c:autoUpdate val="0"/>
  </c:externalData>
</c:chartSpace>
</file>

<file path=ppt/drawings/drawing1.xml><?xml version="1.0" encoding="utf-8"?>
<c:userShapes xmlns:c="http://schemas.openxmlformats.org/drawingml/2006/chart">
  <cdr:relSizeAnchor xmlns:cdr="http://schemas.openxmlformats.org/drawingml/2006/chartDrawing">
    <cdr:from>
      <cdr:x>0.34127</cdr:x>
      <cdr:y>0.16138</cdr:y>
    </cdr:from>
    <cdr:to>
      <cdr:x>0.5</cdr:x>
      <cdr:y>0.1961</cdr:y>
    </cdr:to>
    <cdr:sp macro="" textlink="">
      <cdr:nvSpPr>
        <cdr:cNvPr id="2" name="TextBox 1">
          <a:extLst xmlns:a="http://schemas.openxmlformats.org/drawingml/2006/main">
            <a:ext uri="{FF2B5EF4-FFF2-40B4-BE49-F238E27FC236}">
              <a16:creationId xmlns:a16="http://schemas.microsoft.com/office/drawing/2014/main" id="{CE33CA8A-05E9-41F8-B0D5-349D874C0124}"/>
            </a:ext>
          </a:extLst>
        </cdr:cNvPr>
        <cdr:cNvSpPr txBox="1"/>
      </cdr:nvSpPr>
      <cdr:spPr>
        <a:xfrm xmlns:a="http://schemas.openxmlformats.org/drawingml/2006/main">
          <a:off x="1638300" y="1062691"/>
          <a:ext cx="762000" cy="228600"/>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lstStyle xmlns:a="http://schemas.openxmlformats.org/drawingml/2006/main"/>
        <a:p xmlns:a="http://schemas.openxmlformats.org/drawingml/2006/main">
          <a:pPr algn="r"/>
          <a:r>
            <a:rPr lang="en-US" dirty="0"/>
            <a:t>Cough</a:t>
          </a:r>
          <a:endParaRPr lang="en-US" sz="1100" dirty="0"/>
        </a:p>
      </cdr:txBody>
    </cdr:sp>
  </cdr:relSizeAnchor>
  <cdr:relSizeAnchor xmlns:cdr="http://schemas.openxmlformats.org/drawingml/2006/chartDrawing">
    <cdr:from>
      <cdr:x>0.04762</cdr:x>
      <cdr:y>0.07414</cdr:y>
    </cdr:from>
    <cdr:to>
      <cdr:x>0.5</cdr:x>
      <cdr:y>0.14981</cdr:y>
    </cdr:to>
    <cdr:sp macro="" textlink="">
      <cdr:nvSpPr>
        <cdr:cNvPr id="3" name="Text Box 1">
          <a:extLst xmlns:a="http://schemas.openxmlformats.org/drawingml/2006/main">
            <a:ext uri="{FF2B5EF4-FFF2-40B4-BE49-F238E27FC236}">
              <a16:creationId xmlns:a16="http://schemas.microsoft.com/office/drawing/2014/main" id="{E7B6EB16-DD24-45EA-83A0-AEF6A5D7462A}"/>
            </a:ext>
          </a:extLst>
        </cdr:cNvPr>
        <cdr:cNvSpPr txBox="1"/>
      </cdr:nvSpPr>
      <cdr:spPr>
        <a:xfrm xmlns:a="http://schemas.openxmlformats.org/drawingml/2006/main">
          <a:off x="228600" y="488218"/>
          <a:ext cx="2171700" cy="498273"/>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r>
            <a:rPr lang="en-US" sz="1100" dirty="0"/>
            <a:t>Increased temperature/Fever</a:t>
          </a:r>
        </a:p>
        <a:p xmlns:a="http://schemas.openxmlformats.org/drawingml/2006/main">
          <a:endParaRPr lang="en-US" dirty="0"/>
        </a:p>
        <a:p xmlns:a="http://schemas.openxmlformats.org/drawingml/2006/main">
          <a:endParaRPr lang="en-US" sz="1100" dirty="0"/>
        </a:p>
      </cdr:txBody>
    </cdr:sp>
  </cdr:relSizeAnchor>
  <cdr:relSizeAnchor xmlns:cdr="http://schemas.openxmlformats.org/drawingml/2006/chartDrawing">
    <cdr:from>
      <cdr:x>0.15079</cdr:x>
      <cdr:y>0.23081</cdr:y>
    </cdr:from>
    <cdr:to>
      <cdr:x>0.5</cdr:x>
      <cdr:y>0.26553</cdr:y>
    </cdr:to>
    <cdr:sp macro="" textlink="">
      <cdr:nvSpPr>
        <cdr:cNvPr id="4" name="TextBox 3">
          <a:extLst xmlns:a="http://schemas.openxmlformats.org/drawingml/2006/main">
            <a:ext uri="{FF2B5EF4-FFF2-40B4-BE49-F238E27FC236}">
              <a16:creationId xmlns:a16="http://schemas.microsoft.com/office/drawing/2014/main" id="{0A66CE68-BC50-4BAA-8FCC-7E8BC3F210C1}"/>
            </a:ext>
          </a:extLst>
        </cdr:cNvPr>
        <cdr:cNvSpPr txBox="1"/>
      </cdr:nvSpPr>
      <cdr:spPr>
        <a:xfrm xmlns:a="http://schemas.openxmlformats.org/drawingml/2006/main">
          <a:off x="723900" y="1519891"/>
          <a:ext cx="1676400" cy="228600"/>
        </a:xfrm>
        <a:prstGeom xmlns:a="http://schemas.openxmlformats.org/drawingml/2006/main" prst="rect">
          <a:avLst/>
        </a:prstGeom>
        <a:solidFill xmlns:a="http://schemas.openxmlformats.org/drawingml/2006/main">
          <a:schemeClr val="bg1"/>
        </a:solidFill>
      </cdr:spPr>
      <cdr:txBody>
        <a:bodyPr xmlns:a="http://schemas.openxmlformats.org/drawingml/2006/main" vertOverflow="clip" wrap="square" rtlCol="0"/>
        <a:lstStyle xmlns:a="http://schemas.openxmlformats.org/drawingml/2006/main"/>
        <a:p xmlns:a="http://schemas.openxmlformats.org/drawingml/2006/main">
          <a:pPr algn="r"/>
          <a:r>
            <a:rPr lang="en-US" dirty="0"/>
            <a:t>       Shortness of breath </a:t>
          </a:r>
        </a:p>
      </cdr:txBody>
    </cdr:sp>
  </cdr:relSizeAnchor>
  <cdr:relSizeAnchor xmlns:cdr="http://schemas.openxmlformats.org/drawingml/2006/chartDrawing">
    <cdr:from>
      <cdr:x>0.22222</cdr:x>
      <cdr:y>0.30024</cdr:y>
    </cdr:from>
    <cdr:to>
      <cdr:x>0.50187</cdr:x>
      <cdr:y>0.33637</cdr:y>
    </cdr:to>
    <cdr:sp macro="" textlink="">
      <cdr:nvSpPr>
        <cdr:cNvPr id="5" name="Text Box 1">
          <a:extLst xmlns:a="http://schemas.openxmlformats.org/drawingml/2006/main">
            <a:ext uri="{FF2B5EF4-FFF2-40B4-BE49-F238E27FC236}">
              <a16:creationId xmlns:a16="http://schemas.microsoft.com/office/drawing/2014/main" id="{6214759D-EE37-41DE-B859-9E769E94D158}"/>
            </a:ext>
          </a:extLst>
        </cdr:cNvPr>
        <cdr:cNvSpPr txBox="1"/>
      </cdr:nvSpPr>
      <cdr:spPr>
        <a:xfrm xmlns:a="http://schemas.openxmlformats.org/drawingml/2006/main">
          <a:off x="1066800" y="1977091"/>
          <a:ext cx="1342465"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sz="1100" dirty="0"/>
            <a:t>Sore throat</a:t>
          </a:r>
        </a:p>
      </cdr:txBody>
    </cdr:sp>
  </cdr:relSizeAnchor>
  <cdr:relSizeAnchor xmlns:cdr="http://schemas.openxmlformats.org/drawingml/2006/chartDrawing">
    <cdr:from>
      <cdr:x>0.09524</cdr:x>
      <cdr:y>0.3581</cdr:y>
    </cdr:from>
    <cdr:to>
      <cdr:x>0.49206</cdr:x>
      <cdr:y>0.42753</cdr:y>
    </cdr:to>
    <cdr:sp macro="" textlink="">
      <cdr:nvSpPr>
        <cdr:cNvPr id="6" name="Text Box 1">
          <a:extLst xmlns:a="http://schemas.openxmlformats.org/drawingml/2006/main">
            <a:ext uri="{FF2B5EF4-FFF2-40B4-BE49-F238E27FC236}">
              <a16:creationId xmlns:a16="http://schemas.microsoft.com/office/drawing/2014/main" id="{94AE1863-B23C-4772-A087-2F47914EF76C}"/>
            </a:ext>
          </a:extLst>
        </cdr:cNvPr>
        <cdr:cNvSpPr txBox="1"/>
      </cdr:nvSpPr>
      <cdr:spPr>
        <a:xfrm xmlns:a="http://schemas.openxmlformats.org/drawingml/2006/main">
          <a:off x="457200" y="2358091"/>
          <a:ext cx="1905000" cy="45720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Runny or stuffy nose</a:t>
          </a:r>
        </a:p>
      </cdr:txBody>
    </cdr:sp>
  </cdr:relSizeAnchor>
  <cdr:relSizeAnchor xmlns:cdr="http://schemas.openxmlformats.org/drawingml/2006/chartDrawing">
    <cdr:from>
      <cdr:x>0</cdr:x>
      <cdr:y>0.43911</cdr:y>
    </cdr:from>
    <cdr:to>
      <cdr:x>0.49206</cdr:x>
      <cdr:y>0.50854</cdr:y>
    </cdr:to>
    <cdr:sp macro="" textlink="">
      <cdr:nvSpPr>
        <cdr:cNvPr id="7" name="Text Box 1">
          <a:extLst xmlns:a="http://schemas.openxmlformats.org/drawingml/2006/main">
            <a:ext uri="{FF2B5EF4-FFF2-40B4-BE49-F238E27FC236}">
              <a16:creationId xmlns:a16="http://schemas.microsoft.com/office/drawing/2014/main" id="{D6A8AD55-0A7F-44C4-A974-E92F3A647A39}"/>
            </a:ext>
          </a:extLst>
        </cdr:cNvPr>
        <cdr:cNvSpPr txBox="1"/>
      </cdr:nvSpPr>
      <cdr:spPr>
        <a:xfrm xmlns:a="http://schemas.openxmlformats.org/drawingml/2006/main">
          <a:off x="0" y="2891491"/>
          <a:ext cx="2362200" cy="45720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Muscle or body aches </a:t>
          </a:r>
        </a:p>
      </cdr:txBody>
    </cdr:sp>
  </cdr:relSizeAnchor>
  <cdr:relSizeAnchor xmlns:cdr="http://schemas.openxmlformats.org/drawingml/2006/chartDrawing">
    <cdr:from>
      <cdr:x>0.14286</cdr:x>
      <cdr:y>0.51193</cdr:y>
    </cdr:from>
    <cdr:to>
      <cdr:x>0.49206</cdr:x>
      <cdr:y>0.54806</cdr:y>
    </cdr:to>
    <cdr:sp macro="" textlink="">
      <cdr:nvSpPr>
        <cdr:cNvPr id="8" name="Text Box 1">
          <a:extLst xmlns:a="http://schemas.openxmlformats.org/drawingml/2006/main">
            <a:ext uri="{FF2B5EF4-FFF2-40B4-BE49-F238E27FC236}">
              <a16:creationId xmlns:a16="http://schemas.microsoft.com/office/drawing/2014/main" id="{8534D451-EC32-458A-8994-FEE74B724325}"/>
            </a:ext>
          </a:extLst>
        </cdr:cNvPr>
        <cdr:cNvSpPr txBox="1"/>
      </cdr:nvSpPr>
      <cdr:spPr>
        <a:xfrm xmlns:a="http://schemas.openxmlformats.org/drawingml/2006/main">
          <a:off x="685800" y="3371046"/>
          <a:ext cx="1676400"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Headaches </a:t>
          </a:r>
        </a:p>
      </cdr:txBody>
    </cdr:sp>
  </cdr:relSizeAnchor>
  <cdr:relSizeAnchor xmlns:cdr="http://schemas.openxmlformats.org/drawingml/2006/chartDrawing">
    <cdr:from>
      <cdr:x>0.12605</cdr:x>
      <cdr:y>0.58954</cdr:y>
    </cdr:from>
    <cdr:to>
      <cdr:x>0.50794</cdr:x>
      <cdr:y>0.62566</cdr:y>
    </cdr:to>
    <cdr:sp macro="" textlink="">
      <cdr:nvSpPr>
        <cdr:cNvPr id="9" name="Text Box 1">
          <a:extLst xmlns:a="http://schemas.openxmlformats.org/drawingml/2006/main">
            <a:ext uri="{FF2B5EF4-FFF2-40B4-BE49-F238E27FC236}">
              <a16:creationId xmlns:a16="http://schemas.microsoft.com/office/drawing/2014/main" id="{545BA548-B46E-4D21-8E3D-8CABB5AA304C}"/>
            </a:ext>
          </a:extLst>
        </cdr:cNvPr>
        <cdr:cNvSpPr txBox="1"/>
      </cdr:nvSpPr>
      <cdr:spPr>
        <a:xfrm xmlns:a="http://schemas.openxmlformats.org/drawingml/2006/main">
          <a:off x="605118" y="3882091"/>
          <a:ext cx="1833282"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Fatigue (tiredness)</a:t>
          </a:r>
        </a:p>
      </cdr:txBody>
    </cdr:sp>
  </cdr:relSizeAnchor>
  <cdr:relSizeAnchor xmlns:cdr="http://schemas.openxmlformats.org/drawingml/2006/chartDrawing">
    <cdr:from>
      <cdr:x>0.15079</cdr:x>
      <cdr:y>0.6474</cdr:y>
    </cdr:from>
    <cdr:to>
      <cdr:x>0.5</cdr:x>
      <cdr:y>0.69369</cdr:y>
    </cdr:to>
    <cdr:sp macro="" textlink="">
      <cdr:nvSpPr>
        <cdr:cNvPr id="10" name="Text Box 1">
          <a:extLst xmlns:a="http://schemas.openxmlformats.org/drawingml/2006/main">
            <a:ext uri="{FF2B5EF4-FFF2-40B4-BE49-F238E27FC236}">
              <a16:creationId xmlns:a16="http://schemas.microsoft.com/office/drawing/2014/main" id="{E5F21C4F-8E3C-4219-B28D-59545C22C2A4}"/>
            </a:ext>
          </a:extLst>
        </cdr:cNvPr>
        <cdr:cNvSpPr txBox="1"/>
      </cdr:nvSpPr>
      <cdr:spPr>
        <a:xfrm xmlns:a="http://schemas.openxmlformats.org/drawingml/2006/main">
          <a:off x="723900" y="4263091"/>
          <a:ext cx="1676400" cy="30480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Diarrhea </a:t>
          </a:r>
        </a:p>
      </cdr:txBody>
    </cdr:sp>
  </cdr:relSizeAnchor>
  <cdr:relSizeAnchor xmlns:cdr="http://schemas.openxmlformats.org/drawingml/2006/chartDrawing">
    <cdr:from>
      <cdr:x>0.11811</cdr:x>
      <cdr:y>0.7284</cdr:y>
    </cdr:from>
    <cdr:to>
      <cdr:x>0.5</cdr:x>
      <cdr:y>0.76453</cdr:y>
    </cdr:to>
    <cdr:sp macro="" textlink="">
      <cdr:nvSpPr>
        <cdr:cNvPr id="11" name="Text Box 1">
          <a:extLst xmlns:a="http://schemas.openxmlformats.org/drawingml/2006/main">
            <a:ext uri="{FF2B5EF4-FFF2-40B4-BE49-F238E27FC236}">
              <a16:creationId xmlns:a16="http://schemas.microsoft.com/office/drawing/2014/main" id="{7EF15C2F-693B-44D2-8E4B-894C44C275CA}"/>
            </a:ext>
          </a:extLst>
        </cdr:cNvPr>
        <cdr:cNvSpPr txBox="1"/>
      </cdr:nvSpPr>
      <cdr:spPr>
        <a:xfrm xmlns:a="http://schemas.openxmlformats.org/drawingml/2006/main">
          <a:off x="567018" y="4796491"/>
          <a:ext cx="1833282"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Loss of smell / taste</a:t>
          </a:r>
        </a:p>
      </cdr:txBody>
    </cdr:sp>
  </cdr:relSizeAnchor>
  <cdr:relSizeAnchor xmlns:cdr="http://schemas.openxmlformats.org/drawingml/2006/chartDrawing">
    <cdr:from>
      <cdr:x>0.1746</cdr:x>
      <cdr:y>0.79783</cdr:y>
    </cdr:from>
    <cdr:to>
      <cdr:x>0.5</cdr:x>
      <cdr:y>0.83396</cdr:y>
    </cdr:to>
    <cdr:sp macro="" textlink="">
      <cdr:nvSpPr>
        <cdr:cNvPr id="12" name="Text Box 1">
          <a:extLst xmlns:a="http://schemas.openxmlformats.org/drawingml/2006/main">
            <a:ext uri="{FF2B5EF4-FFF2-40B4-BE49-F238E27FC236}">
              <a16:creationId xmlns:a16="http://schemas.microsoft.com/office/drawing/2014/main" id="{69CE53E1-B767-45C9-AB4A-D6AA5FC1DC7B}"/>
            </a:ext>
          </a:extLst>
        </cdr:cNvPr>
        <cdr:cNvSpPr txBox="1"/>
      </cdr:nvSpPr>
      <cdr:spPr>
        <a:xfrm xmlns:a="http://schemas.openxmlformats.org/drawingml/2006/main">
          <a:off x="838200" y="5253691"/>
          <a:ext cx="1562100"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Rash on the body</a:t>
          </a:r>
        </a:p>
      </cdr:txBody>
    </cdr:sp>
  </cdr:relSizeAnchor>
  <cdr:relSizeAnchor xmlns:cdr="http://schemas.openxmlformats.org/drawingml/2006/chartDrawing">
    <cdr:from>
      <cdr:x>0.11811</cdr:x>
      <cdr:y>0.85433</cdr:y>
    </cdr:from>
    <cdr:to>
      <cdr:x>0.5</cdr:x>
      <cdr:y>0.92376</cdr:y>
    </cdr:to>
    <cdr:sp macro="" textlink="">
      <cdr:nvSpPr>
        <cdr:cNvPr id="13" name="Text Box 1">
          <a:extLst xmlns:a="http://schemas.openxmlformats.org/drawingml/2006/main">
            <a:ext uri="{FF2B5EF4-FFF2-40B4-BE49-F238E27FC236}">
              <a16:creationId xmlns:a16="http://schemas.microsoft.com/office/drawing/2014/main" id="{E3595056-5536-4D98-889B-5863EF0FB795}"/>
            </a:ext>
          </a:extLst>
        </cdr:cNvPr>
        <cdr:cNvSpPr txBox="1"/>
      </cdr:nvSpPr>
      <cdr:spPr>
        <a:xfrm xmlns:a="http://schemas.openxmlformats.org/drawingml/2006/main">
          <a:off x="567018" y="5625726"/>
          <a:ext cx="1833282" cy="45720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r"/>
          <a:r>
            <a:rPr lang="en-US" dirty="0"/>
            <a:t>It can be asymptomatic</a:t>
          </a:r>
        </a:p>
        <a:p xmlns:a="http://schemas.openxmlformats.org/drawingml/2006/main">
          <a:pPr algn="r"/>
          <a:r>
            <a:rPr lang="en-US" dirty="0"/>
            <a:t> </a:t>
          </a:r>
        </a:p>
      </cdr:txBody>
    </cdr:sp>
  </cdr:relSizeAnchor>
  <cdr:relSizeAnchor xmlns:cdr="http://schemas.openxmlformats.org/drawingml/2006/chartDrawing">
    <cdr:from>
      <cdr:x>0.2381</cdr:x>
      <cdr:y>0.94764</cdr:y>
    </cdr:from>
    <cdr:to>
      <cdr:x>0.53968</cdr:x>
      <cdr:y>0.98377</cdr:y>
    </cdr:to>
    <cdr:sp macro="" textlink="">
      <cdr:nvSpPr>
        <cdr:cNvPr id="14" name="Text Box 1">
          <a:extLst xmlns:a="http://schemas.openxmlformats.org/drawingml/2006/main">
            <a:ext uri="{FF2B5EF4-FFF2-40B4-BE49-F238E27FC236}">
              <a16:creationId xmlns:a16="http://schemas.microsoft.com/office/drawing/2014/main" id="{E5173363-BF21-4657-BA38-7B4FF3B0EFAB}"/>
            </a:ext>
          </a:extLst>
        </cdr:cNvPr>
        <cdr:cNvSpPr txBox="1"/>
      </cdr:nvSpPr>
      <cdr:spPr>
        <a:xfrm xmlns:a="http://schemas.openxmlformats.org/drawingml/2006/main">
          <a:off x="1143000" y="6240182"/>
          <a:ext cx="1447800"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dirty="0"/>
            <a:t>Samtskhe-Javakheti</a:t>
          </a:r>
        </a:p>
      </cdr:txBody>
    </cdr:sp>
  </cdr:relSizeAnchor>
  <cdr:relSizeAnchor xmlns:cdr="http://schemas.openxmlformats.org/drawingml/2006/chartDrawing">
    <cdr:from>
      <cdr:x>0.57143</cdr:x>
      <cdr:y>0.94492</cdr:y>
    </cdr:from>
    <cdr:to>
      <cdr:x>0.87302</cdr:x>
      <cdr:y>0.98104</cdr:y>
    </cdr:to>
    <cdr:sp macro="" textlink="">
      <cdr:nvSpPr>
        <cdr:cNvPr id="15" name="Text Box 1">
          <a:extLst xmlns:a="http://schemas.openxmlformats.org/drawingml/2006/main">
            <a:ext uri="{FF2B5EF4-FFF2-40B4-BE49-F238E27FC236}">
              <a16:creationId xmlns:a16="http://schemas.microsoft.com/office/drawing/2014/main" id="{836F7A7F-82C7-488A-BBA4-042923A53E11}"/>
            </a:ext>
          </a:extLst>
        </cdr:cNvPr>
        <cdr:cNvSpPr txBox="1"/>
      </cdr:nvSpPr>
      <cdr:spPr>
        <a:xfrm xmlns:a="http://schemas.openxmlformats.org/drawingml/2006/main">
          <a:off x="2743200" y="6222253"/>
          <a:ext cx="1447800" cy="237879"/>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lstStyle xmlns:a="http://schemas.openxmlformats.org/drawingml/2006/main">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xmlns:a="http://schemas.openxmlformats.org/drawingml/2006/main">
          <a:pPr algn="l"/>
          <a:r>
            <a:rPr lang="en-US" dirty="0"/>
            <a:t>Kvemo Kartli</a:t>
          </a:r>
        </a:p>
      </cdr:txBody>
    </cdr:sp>
  </cdr:relSizeAnchor>
</c:userShapes>
</file>

<file path=ppt/drawings/drawing2.xml><?xml version="1.0" encoding="utf-8"?>
<c:userShapes xmlns:c="http://schemas.openxmlformats.org/drawingml/2006/chart">
  <cdr:relSizeAnchor xmlns:cdr="http://schemas.openxmlformats.org/drawingml/2006/chartDrawing">
    <cdr:from>
      <cdr:x>0.14037</cdr:x>
      <cdr:y>0.15441</cdr:y>
    </cdr:from>
    <cdr:to>
      <cdr:x>0.39843</cdr:x>
      <cdr:y>0.19256</cdr:y>
    </cdr:to>
    <cdr:sp macro="" textlink="">
      <cdr:nvSpPr>
        <cdr:cNvPr id="2" name="TextBox 1">
          <a:extLst xmlns:a="http://schemas.openxmlformats.org/drawingml/2006/main">
            <a:ext uri="{FF2B5EF4-FFF2-40B4-BE49-F238E27FC236}">
              <a16:creationId xmlns:a16="http://schemas.microsoft.com/office/drawing/2014/main" id="{B743B6AC-7287-4644-8038-C93CA3F8AA46}"/>
            </a:ext>
          </a:extLst>
        </cdr:cNvPr>
        <cdr:cNvSpPr txBox="1"/>
      </cdr:nvSpPr>
      <cdr:spPr>
        <a:xfrm xmlns:a="http://schemas.openxmlformats.org/drawingml/2006/main">
          <a:off x="663152" y="1058958"/>
          <a:ext cx="1219200"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Exists/Don’t know</a:t>
          </a:r>
        </a:p>
      </cdr:txBody>
    </cdr:sp>
  </cdr:relSizeAnchor>
  <cdr:relSizeAnchor xmlns:cdr="http://schemas.openxmlformats.org/drawingml/2006/chartDrawing">
    <cdr:from>
      <cdr:x>0.03226</cdr:x>
      <cdr:y>0.25995</cdr:y>
    </cdr:from>
    <cdr:to>
      <cdr:x>0.15929</cdr:x>
      <cdr:y>0.5044</cdr:y>
    </cdr:to>
    <cdr:sp macro="" textlink="">
      <cdr:nvSpPr>
        <cdr:cNvPr id="3" name="TextBox 8">
          <a:extLst xmlns:a="http://schemas.openxmlformats.org/drawingml/2006/main">
            <a:ext uri="{FF2B5EF4-FFF2-40B4-BE49-F238E27FC236}">
              <a16:creationId xmlns:a16="http://schemas.microsoft.com/office/drawing/2014/main" id="{D81CD269-6847-40C1-A27C-8CDAC1AB3AB9}"/>
            </a:ext>
          </a:extLst>
        </cdr:cNvPr>
        <cdr:cNvSpPr txBox="1"/>
      </cdr:nvSpPr>
      <cdr:spPr>
        <a:xfrm xmlns:a="http://schemas.openxmlformats.org/drawingml/2006/main" rot="16200000">
          <a:off x="-385718" y="2320867"/>
          <a:ext cx="1676400" cy="600164"/>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effectLst/>
              <a:latin typeface="+mj-lt"/>
              <a:ea typeface="Calibri" panose="020F0502020204030204" pitchFamily="34" charset="0"/>
              <a:cs typeface="Arial" panose="020B0604020202020204" pitchFamily="34" charset="0"/>
            </a:rPr>
            <a:t>Transmissible via the fecal-oral route </a:t>
          </a:r>
        </a:p>
        <a:p xmlns:a="http://schemas.openxmlformats.org/drawingml/2006/main">
          <a:endParaRPr lang="en-US" sz="1100" dirty="0">
            <a:latin typeface="+mj-lt"/>
          </a:endParaRPr>
        </a:p>
      </cdr:txBody>
    </cdr:sp>
  </cdr:relSizeAnchor>
  <cdr:relSizeAnchor xmlns:cdr="http://schemas.openxmlformats.org/drawingml/2006/chartDrawing">
    <cdr:from>
      <cdr:x>0.16129</cdr:x>
      <cdr:y>0.3</cdr:y>
    </cdr:from>
    <cdr:to>
      <cdr:x>0.41935</cdr:x>
      <cdr:y>0.33815</cdr:y>
    </cdr:to>
    <cdr:sp macro="" textlink="">
      <cdr:nvSpPr>
        <cdr:cNvPr id="4" name="TextBox 3">
          <a:extLst xmlns:a="http://schemas.openxmlformats.org/drawingml/2006/main">
            <a:ext uri="{FF2B5EF4-FFF2-40B4-BE49-F238E27FC236}">
              <a16:creationId xmlns:a16="http://schemas.microsoft.com/office/drawing/2014/main" id="{21AE361F-A85B-42ED-8B89-E527EDA4CB3B}"/>
            </a:ext>
          </a:extLst>
        </cdr:cNvPr>
        <cdr:cNvSpPr txBox="1"/>
      </cdr:nvSpPr>
      <cdr:spPr>
        <a:xfrm xmlns:a="http://schemas.openxmlformats.org/drawingml/2006/main">
          <a:off x="762000" y="2057400"/>
          <a:ext cx="1219200"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Exists/Don’t know</a:t>
          </a:r>
        </a:p>
      </cdr:txBody>
    </cdr:sp>
  </cdr:relSizeAnchor>
  <cdr:relSizeAnchor xmlns:cdr="http://schemas.openxmlformats.org/drawingml/2006/chartDrawing">
    <cdr:from>
      <cdr:x>0.12336</cdr:x>
      <cdr:y>0.16406</cdr:y>
    </cdr:from>
    <cdr:to>
      <cdr:x>0.38143</cdr:x>
      <cdr:y>0.2022</cdr:y>
    </cdr:to>
    <cdr:sp macro="" textlink="">
      <cdr:nvSpPr>
        <cdr:cNvPr id="5" name="TextBox 4">
          <a:extLst xmlns:a="http://schemas.openxmlformats.org/drawingml/2006/main">
            <a:ext uri="{FF2B5EF4-FFF2-40B4-BE49-F238E27FC236}">
              <a16:creationId xmlns:a16="http://schemas.microsoft.com/office/drawing/2014/main" id="{F6E3DEB9-1607-4D72-A5B4-73B2EFC0F1ED}"/>
            </a:ext>
          </a:extLst>
        </cdr:cNvPr>
        <cdr:cNvSpPr txBox="1"/>
      </cdr:nvSpPr>
      <cdr:spPr>
        <a:xfrm xmlns:a="http://schemas.openxmlformats.org/drawingml/2006/main">
          <a:off x="582824" y="1125110"/>
          <a:ext cx="1219200"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Exists/Don’t know</a:t>
          </a:r>
        </a:p>
      </cdr:txBody>
    </cdr:sp>
  </cdr:relSizeAnchor>
  <cdr:relSizeAnchor xmlns:cdr="http://schemas.openxmlformats.org/drawingml/2006/chartDrawing">
    <cdr:from>
      <cdr:x>0.22581</cdr:x>
      <cdr:y>0.41111</cdr:y>
    </cdr:from>
    <cdr:to>
      <cdr:x>0.40323</cdr:x>
      <cdr:y>0.47394</cdr:y>
    </cdr:to>
    <cdr:sp macro="" textlink="">
      <cdr:nvSpPr>
        <cdr:cNvPr id="6" name="TextBox 10">
          <a:extLst xmlns:a="http://schemas.openxmlformats.org/drawingml/2006/main">
            <a:ext uri="{FF2B5EF4-FFF2-40B4-BE49-F238E27FC236}">
              <a16:creationId xmlns:a16="http://schemas.microsoft.com/office/drawing/2014/main" id="{B88ADF37-5D31-4257-BD2E-2A11DE152B5D}"/>
            </a:ext>
          </a:extLst>
        </cdr:cNvPr>
        <cdr:cNvSpPr txBox="1"/>
      </cdr:nvSpPr>
      <cdr:spPr>
        <a:xfrm xmlns:a="http://schemas.openxmlformats.org/drawingml/2006/main">
          <a:off x="1066800" y="2819400"/>
          <a:ext cx="838200" cy="430887"/>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Does not transmit </a:t>
          </a:r>
        </a:p>
      </cdr:txBody>
    </cdr:sp>
  </cdr:relSizeAnchor>
  <cdr:relSizeAnchor xmlns:cdr="http://schemas.openxmlformats.org/drawingml/2006/chartDrawing">
    <cdr:from>
      <cdr:x>0.20042</cdr:x>
      <cdr:y>0.69636</cdr:y>
    </cdr:from>
    <cdr:to>
      <cdr:x>0.4056</cdr:x>
      <cdr:y>0.75919</cdr:y>
    </cdr:to>
    <cdr:sp macro="" textlink="">
      <cdr:nvSpPr>
        <cdr:cNvPr id="7" name="TextBox 12">
          <a:extLst xmlns:a="http://schemas.openxmlformats.org/drawingml/2006/main">
            <a:ext uri="{FF2B5EF4-FFF2-40B4-BE49-F238E27FC236}">
              <a16:creationId xmlns:a16="http://schemas.microsoft.com/office/drawing/2014/main" id="{66D89FFA-50EB-46A6-AA43-89B4EB303A1B}"/>
            </a:ext>
          </a:extLst>
        </cdr:cNvPr>
        <cdr:cNvSpPr txBox="1"/>
      </cdr:nvSpPr>
      <cdr:spPr>
        <a:xfrm xmlns:a="http://schemas.openxmlformats.org/drawingml/2006/main">
          <a:off x="946884" y="4775654"/>
          <a:ext cx="969322" cy="430887"/>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Infants</a:t>
          </a:r>
        </a:p>
        <a:p xmlns:a="http://schemas.openxmlformats.org/drawingml/2006/main">
          <a:endParaRPr lang="en-US" sz="1100" dirty="0"/>
        </a:p>
      </cdr:txBody>
    </cdr:sp>
  </cdr:relSizeAnchor>
  <cdr:relSizeAnchor xmlns:cdr="http://schemas.openxmlformats.org/drawingml/2006/chartDrawing">
    <cdr:from>
      <cdr:x>0.17742</cdr:x>
      <cdr:y>0.56531</cdr:y>
    </cdr:from>
    <cdr:to>
      <cdr:x>0.40321</cdr:x>
      <cdr:y>0.62814</cdr:y>
    </cdr:to>
    <cdr:sp macro="" textlink="">
      <cdr:nvSpPr>
        <cdr:cNvPr id="8" name="TextBox 12">
          <a:extLst xmlns:a="http://schemas.openxmlformats.org/drawingml/2006/main">
            <a:ext uri="{FF2B5EF4-FFF2-40B4-BE49-F238E27FC236}">
              <a16:creationId xmlns:a16="http://schemas.microsoft.com/office/drawing/2014/main" id="{360EF447-887B-43AA-9FC0-86B46F0624AF}"/>
            </a:ext>
          </a:extLst>
        </cdr:cNvPr>
        <cdr:cNvSpPr txBox="1"/>
      </cdr:nvSpPr>
      <cdr:spPr>
        <a:xfrm xmlns:a="http://schemas.openxmlformats.org/drawingml/2006/main">
          <a:off x="838200" y="3876923"/>
          <a:ext cx="1066742" cy="430887"/>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Pregnant Women </a:t>
          </a:r>
        </a:p>
      </cdr:txBody>
    </cdr:sp>
  </cdr:relSizeAnchor>
  <cdr:relSizeAnchor xmlns:cdr="http://schemas.openxmlformats.org/drawingml/2006/chartDrawing">
    <cdr:from>
      <cdr:x>0.17042</cdr:x>
      <cdr:y>0.84759</cdr:y>
    </cdr:from>
    <cdr:to>
      <cdr:x>0.40323</cdr:x>
      <cdr:y>0.88574</cdr:y>
    </cdr:to>
    <cdr:sp macro="" textlink="">
      <cdr:nvSpPr>
        <cdr:cNvPr id="9" name="TextBox 12">
          <a:extLst xmlns:a="http://schemas.openxmlformats.org/drawingml/2006/main">
            <a:ext uri="{FF2B5EF4-FFF2-40B4-BE49-F238E27FC236}">
              <a16:creationId xmlns:a16="http://schemas.microsoft.com/office/drawing/2014/main" id="{2B1B2F59-8F9C-4F61-8812-EE8E2AD6719A}"/>
            </a:ext>
          </a:extLst>
        </cdr:cNvPr>
        <cdr:cNvSpPr txBox="1"/>
      </cdr:nvSpPr>
      <cdr:spPr>
        <a:xfrm xmlns:a="http://schemas.openxmlformats.org/drawingml/2006/main">
          <a:off x="805136" y="5812794"/>
          <a:ext cx="1099864"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Kids aged 1-5</a:t>
          </a:r>
        </a:p>
      </cdr:txBody>
    </cdr:sp>
  </cdr:relSizeAnchor>
  <cdr:relSizeAnchor xmlns:cdr="http://schemas.openxmlformats.org/drawingml/2006/chartDrawing">
    <cdr:from>
      <cdr:x>0.12239</cdr:x>
      <cdr:y>0.94444</cdr:y>
    </cdr:from>
    <cdr:to>
      <cdr:x>0.41556</cdr:x>
      <cdr:y>0.98259</cdr:y>
    </cdr:to>
    <cdr:sp macro="" textlink="">
      <cdr:nvSpPr>
        <cdr:cNvPr id="10" name="TextBox 15">
          <a:extLst xmlns:a="http://schemas.openxmlformats.org/drawingml/2006/main">
            <a:ext uri="{FF2B5EF4-FFF2-40B4-BE49-F238E27FC236}">
              <a16:creationId xmlns:a16="http://schemas.microsoft.com/office/drawing/2014/main" id="{254C9415-7301-421F-AF59-B886080FB1A3}"/>
            </a:ext>
          </a:extLst>
        </cdr:cNvPr>
        <cdr:cNvSpPr txBox="1"/>
      </cdr:nvSpPr>
      <cdr:spPr>
        <a:xfrm xmlns:a="http://schemas.openxmlformats.org/drawingml/2006/main">
          <a:off x="578202" y="6477000"/>
          <a:ext cx="1385047"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Samtskhe-Javakheti</a:t>
          </a:r>
        </a:p>
      </cdr:txBody>
    </cdr:sp>
  </cdr:relSizeAnchor>
  <cdr:relSizeAnchor xmlns:cdr="http://schemas.openxmlformats.org/drawingml/2006/chartDrawing">
    <cdr:from>
      <cdr:x>0.43548</cdr:x>
      <cdr:y>0.94444</cdr:y>
    </cdr:from>
    <cdr:to>
      <cdr:x>0.67742</cdr:x>
      <cdr:y>0.98259</cdr:y>
    </cdr:to>
    <cdr:sp macro="" textlink="">
      <cdr:nvSpPr>
        <cdr:cNvPr id="11" name="TextBox 15">
          <a:extLst xmlns:a="http://schemas.openxmlformats.org/drawingml/2006/main">
            <a:ext uri="{FF2B5EF4-FFF2-40B4-BE49-F238E27FC236}">
              <a16:creationId xmlns:a16="http://schemas.microsoft.com/office/drawing/2014/main" id="{FFF1446F-77EE-4B89-B832-9FDFC5666D5B}"/>
            </a:ext>
          </a:extLst>
        </cdr:cNvPr>
        <cdr:cNvSpPr txBox="1"/>
      </cdr:nvSpPr>
      <cdr:spPr>
        <a:xfrm xmlns:a="http://schemas.openxmlformats.org/drawingml/2006/main">
          <a:off x="2057401" y="6477000"/>
          <a:ext cx="1143000"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Kvemo Kartli</a:t>
          </a:r>
        </a:p>
      </cdr:txBody>
    </cdr:sp>
  </cdr:relSizeAnchor>
  <cdr:relSizeAnchor xmlns:cdr="http://schemas.openxmlformats.org/drawingml/2006/chartDrawing">
    <cdr:from>
      <cdr:x>0.70968</cdr:x>
      <cdr:y>0.94444</cdr:y>
    </cdr:from>
    <cdr:to>
      <cdr:x>0.95161</cdr:x>
      <cdr:y>0.98259</cdr:y>
    </cdr:to>
    <cdr:sp macro="" textlink="">
      <cdr:nvSpPr>
        <cdr:cNvPr id="12" name="TextBox 15">
          <a:extLst xmlns:a="http://schemas.openxmlformats.org/drawingml/2006/main">
            <a:ext uri="{FF2B5EF4-FFF2-40B4-BE49-F238E27FC236}">
              <a16:creationId xmlns:a16="http://schemas.microsoft.com/office/drawing/2014/main" id="{30057E0B-5EBE-4961-99EC-674355623EEE}"/>
            </a:ext>
          </a:extLst>
        </cdr:cNvPr>
        <cdr:cNvSpPr txBox="1"/>
      </cdr:nvSpPr>
      <cdr:spPr>
        <a:xfrm xmlns:a="http://schemas.openxmlformats.org/drawingml/2006/main">
          <a:off x="3352800" y="6477000"/>
          <a:ext cx="1143000" cy="261610"/>
        </a:xfrm>
        <a:prstGeom xmlns:a="http://schemas.openxmlformats.org/drawingml/2006/main" prst="rect">
          <a:avLst/>
        </a:prstGeom>
        <a:solidFill xmlns:a="http://schemas.openxmlformats.org/drawingml/2006/main">
          <a:schemeClr val="bg1"/>
        </a:solidFill>
      </cdr:spPr>
      <cdr:txBody>
        <a:bodyPr xmlns:a="http://schemas.openxmlformats.org/drawingml/2006/main" wrap="square" rtlCol="0">
          <a:sp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r>
            <a:rPr lang="en-US" sz="1100" dirty="0"/>
            <a:t>Third Wave</a:t>
          </a:r>
        </a:p>
      </cdr:txBody>
    </cdr:sp>
  </cdr:relSizeAnchor>
</c:userShapes>
</file>

<file path=ppt/drawings/drawing3.xml><?xml version="1.0" encoding="utf-8"?>
<c:userShapes xmlns:c="http://schemas.openxmlformats.org/drawingml/2006/chart">
  <cdr:relSizeAnchor xmlns:cdr="http://schemas.openxmlformats.org/drawingml/2006/chartDrawing">
    <cdr:from>
      <cdr:x>0</cdr:x>
      <cdr:y>0.84444</cdr:y>
    </cdr:from>
    <cdr:to>
      <cdr:x>0.1791</cdr:x>
      <cdr:y>0.96665</cdr:y>
    </cdr:to>
    <cdr:sp macro="" textlink="">
      <cdr:nvSpPr>
        <cdr:cNvPr id="6" name="Text Box 198">
          <a:extLst xmlns:a="http://schemas.openxmlformats.org/drawingml/2006/main">
            <a:ext uri="{FF2B5EF4-FFF2-40B4-BE49-F238E27FC236}">
              <a16:creationId xmlns:a16="http://schemas.microsoft.com/office/drawing/2014/main" id="{894E53B3-167D-403C-8DAF-E546974BE717}"/>
            </a:ext>
          </a:extLst>
        </cdr:cNvPr>
        <cdr:cNvSpPr txBox="1"/>
      </cdr:nvSpPr>
      <cdr:spPr>
        <a:xfrm xmlns:a="http://schemas.openxmlformats.org/drawingml/2006/main" rot="16200000">
          <a:off x="38131" y="5753069"/>
          <a:ext cx="838116" cy="914377"/>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750" dirty="0">
              <a:latin typeface="+mj-lt"/>
              <a:ea typeface="Calibri" panose="020F0502020204030204" pitchFamily="34" charset="0"/>
              <a:cs typeface="Times New Roman" panose="02020603050405020304" pitchFamily="18" charset="0"/>
            </a:rPr>
            <a:t>Decided that my family member under 18 years  of age, should not meet with his/her  friends  </a:t>
          </a:r>
          <a:endParaRPr lang="en-US" sz="750" dirty="0">
            <a:effectLst/>
            <a:latin typeface="+mj-lt"/>
            <a:ea typeface="Calibri" panose="020F0502020204030204" pitchFamily="34" charset="0"/>
            <a:cs typeface="Times New Roman" panose="02020603050405020304" pitchFamily="18" charset="0"/>
          </a:endParaRPr>
        </a:p>
      </cdr:txBody>
    </cdr:sp>
  </cdr:relSizeAnchor>
  <cdr:relSizeAnchor xmlns:cdr="http://schemas.openxmlformats.org/drawingml/2006/chartDrawing">
    <cdr:from>
      <cdr:x>0.19403</cdr:x>
      <cdr:y>0.96077</cdr:y>
    </cdr:from>
    <cdr:to>
      <cdr:x>0.41791</cdr:x>
      <cdr:y>0.98763</cdr:y>
    </cdr:to>
    <cdr:sp macro="" textlink="">
      <cdr:nvSpPr>
        <cdr:cNvPr id="14" name="Text Box 203">
          <a:extLst xmlns:a="http://schemas.openxmlformats.org/drawingml/2006/main">
            <a:ext uri="{FF2B5EF4-FFF2-40B4-BE49-F238E27FC236}">
              <a16:creationId xmlns:a16="http://schemas.microsoft.com/office/drawing/2014/main" id="{2A5EEEB0-2B9A-4CD5-B69A-2B17A49C1E9F}"/>
            </a:ext>
          </a:extLst>
        </cdr:cNvPr>
        <cdr:cNvSpPr txBox="1"/>
      </cdr:nvSpPr>
      <cdr:spPr>
        <a:xfrm xmlns:a="http://schemas.openxmlformats.org/drawingml/2006/main">
          <a:off x="990600" y="6588991"/>
          <a:ext cx="1143000" cy="18415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Samtskhe-Javakheti</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cdr:txBody>
    </cdr:sp>
  </cdr:relSizeAnchor>
  <cdr:relSizeAnchor xmlns:cdr="http://schemas.openxmlformats.org/drawingml/2006/chartDrawing">
    <cdr:from>
      <cdr:x>0.44776</cdr:x>
      <cdr:y>0.95556</cdr:y>
    </cdr:from>
    <cdr:to>
      <cdr:x>0.62687</cdr:x>
      <cdr:y>0.98241</cdr:y>
    </cdr:to>
    <cdr:sp macro="" textlink="">
      <cdr:nvSpPr>
        <cdr:cNvPr id="15" name="Text Box 203">
          <a:extLst xmlns:a="http://schemas.openxmlformats.org/drawingml/2006/main">
            <a:ext uri="{FF2B5EF4-FFF2-40B4-BE49-F238E27FC236}">
              <a16:creationId xmlns:a16="http://schemas.microsoft.com/office/drawing/2014/main" id="{5EECE5FD-A36C-4A44-A09B-3E35DDFDAAEC}"/>
            </a:ext>
          </a:extLst>
        </cdr:cNvPr>
        <cdr:cNvSpPr txBox="1"/>
      </cdr:nvSpPr>
      <cdr:spPr>
        <a:xfrm xmlns:a="http://schemas.openxmlformats.org/drawingml/2006/main">
          <a:off x="2286000" y="6553200"/>
          <a:ext cx="914400" cy="18415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Kvemo Kartli</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cdr:txBody>
    </cdr:sp>
  </cdr:relSizeAnchor>
  <cdr:relSizeAnchor xmlns:cdr="http://schemas.openxmlformats.org/drawingml/2006/chartDrawing">
    <cdr:from>
      <cdr:x>0.67164</cdr:x>
      <cdr:y>0.95556</cdr:y>
    </cdr:from>
    <cdr:to>
      <cdr:x>0.85075</cdr:x>
      <cdr:y>0.98241</cdr:y>
    </cdr:to>
    <cdr:sp macro="" textlink="">
      <cdr:nvSpPr>
        <cdr:cNvPr id="16" name="Text Box 203">
          <a:extLst xmlns:a="http://schemas.openxmlformats.org/drawingml/2006/main">
            <a:ext uri="{FF2B5EF4-FFF2-40B4-BE49-F238E27FC236}">
              <a16:creationId xmlns:a16="http://schemas.microsoft.com/office/drawing/2014/main" id="{A4D23734-B683-479C-A8C2-3C274391A0F7}"/>
            </a:ext>
          </a:extLst>
        </cdr:cNvPr>
        <cdr:cNvSpPr txBox="1"/>
      </cdr:nvSpPr>
      <cdr:spPr>
        <a:xfrm xmlns:a="http://schemas.openxmlformats.org/drawingml/2006/main">
          <a:off x="3429000" y="6553200"/>
          <a:ext cx="914400" cy="18415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Third Wave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cdr:txBody>
    </cdr:sp>
  </cdr:relSizeAnchor>
  <cdr:relSizeAnchor xmlns:cdr="http://schemas.openxmlformats.org/drawingml/2006/chartDrawing">
    <cdr:from>
      <cdr:x>0.20896</cdr:x>
      <cdr:y>0.31111</cdr:y>
    </cdr:from>
    <cdr:to>
      <cdr:x>0.57438</cdr:x>
      <cdr:y>0.41111</cdr:y>
    </cdr:to>
    <cdr:sp macro="" textlink="">
      <cdr:nvSpPr>
        <cdr:cNvPr id="22" name="Text Box 198">
          <a:extLst xmlns:a="http://schemas.openxmlformats.org/drawingml/2006/main">
            <a:ext uri="{FF2B5EF4-FFF2-40B4-BE49-F238E27FC236}">
              <a16:creationId xmlns:a16="http://schemas.microsoft.com/office/drawing/2014/main" id="{A4597747-64F8-4FF0-AD49-7392972EEBD3}"/>
            </a:ext>
          </a:extLst>
        </cdr:cNvPr>
        <cdr:cNvSpPr txBox="1"/>
      </cdr:nvSpPr>
      <cdr:spPr>
        <a:xfrm xmlns:a="http://schemas.openxmlformats.org/drawingml/2006/main">
          <a:off x="1066800" y="2133600"/>
          <a:ext cx="186562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relSizeAnchor>
  <cdr:relSizeAnchor xmlns:cdr="http://schemas.openxmlformats.org/drawingml/2006/chartDrawing">
    <cdr:from>
      <cdr:x>0.1791</cdr:x>
      <cdr:y>0.84444</cdr:y>
    </cdr:from>
    <cdr:to>
      <cdr:x>0.56716</cdr:x>
      <cdr:y>0.94444</cdr:y>
    </cdr:to>
    <cdr:sp macro="" textlink="">
      <cdr:nvSpPr>
        <cdr:cNvPr id="27" name="Text Box 198">
          <a:extLst xmlns:a="http://schemas.openxmlformats.org/drawingml/2006/main">
            <a:ext uri="{FF2B5EF4-FFF2-40B4-BE49-F238E27FC236}">
              <a16:creationId xmlns:a16="http://schemas.microsoft.com/office/drawing/2014/main" id="{E7D2ABC4-517F-40C4-A9B1-EBA9E8C0413E}"/>
            </a:ext>
          </a:extLst>
        </cdr:cNvPr>
        <cdr:cNvSpPr txBox="1"/>
      </cdr:nvSpPr>
      <cdr:spPr>
        <a:xfrm xmlns:a="http://schemas.openxmlformats.org/drawingml/2006/main">
          <a:off x="914400" y="5791200"/>
          <a:ext cx="1981200"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relSizeAnchor>
  <cdr:relSizeAnchor xmlns:cdr="http://schemas.openxmlformats.org/drawingml/2006/chartDrawing">
    <cdr:from>
      <cdr:x>0</cdr:x>
      <cdr:y>0.08352</cdr:y>
    </cdr:from>
    <cdr:to>
      <cdr:x>0.58209</cdr:x>
      <cdr:y>0.84444</cdr:y>
    </cdr:to>
    <cdr:grpSp>
      <cdr:nvGrpSpPr>
        <cdr:cNvPr id="29" name="Group 28">
          <a:extLst xmlns:a="http://schemas.openxmlformats.org/drawingml/2006/main">
            <a:ext uri="{FF2B5EF4-FFF2-40B4-BE49-F238E27FC236}">
              <a16:creationId xmlns:a16="http://schemas.microsoft.com/office/drawing/2014/main" id="{0814491E-F2DA-4F6F-AD78-C91502127975}"/>
            </a:ext>
          </a:extLst>
        </cdr:cNvPr>
        <cdr:cNvGrpSpPr/>
      </cdr:nvGrpSpPr>
      <cdr:grpSpPr>
        <a:xfrm xmlns:a="http://schemas.openxmlformats.org/drawingml/2006/main">
          <a:off x="0" y="572780"/>
          <a:ext cx="2971802" cy="5218390"/>
          <a:chOff x="0" y="572772"/>
          <a:chExt cx="2971787" cy="5218428"/>
        </a:xfrm>
      </cdr:grpSpPr>
      <cdr:sp macro="" textlink="">
        <cdr:nvSpPr>
          <cdr:cNvPr id="2" name="Text Box 198">
            <a:extLst xmlns:a="http://schemas.openxmlformats.org/drawingml/2006/main">
              <a:ext uri="{FF2B5EF4-FFF2-40B4-BE49-F238E27FC236}">
                <a16:creationId xmlns:a16="http://schemas.microsoft.com/office/drawing/2014/main" id="{4E241976-1ED3-45C9-A16D-84D3F8F94CF9}"/>
              </a:ext>
            </a:extLst>
          </cdr:cNvPr>
          <cdr:cNvSpPr txBox="1"/>
        </cdr:nvSpPr>
        <cdr:spPr>
          <a:xfrm xmlns:a="http://schemas.openxmlformats.org/drawingml/2006/main" rot="16200000">
            <a:off x="189308" y="1230984"/>
            <a:ext cx="722627" cy="92321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800" dirty="0">
                <a:latin typeface="+mj-lt"/>
                <a:cs typeface="Times New Roman" panose="02020603050405020304" pitchFamily="18" charset="0"/>
              </a:rPr>
              <a:t>Bought extra medication that I take regularly</a:t>
            </a:r>
          </a:p>
        </cdr:txBody>
      </cdr:sp>
      <cdr:sp macro="" textlink="">
        <cdr:nvSpPr>
          <cdr:cNvPr id="3" name="Text Box 198">
            <a:extLst xmlns:a="http://schemas.openxmlformats.org/drawingml/2006/main">
              <a:ext uri="{FF2B5EF4-FFF2-40B4-BE49-F238E27FC236}">
                <a16:creationId xmlns:a16="http://schemas.microsoft.com/office/drawing/2014/main" id="{19AF98D9-060D-48E9-8517-077F9892644A}"/>
              </a:ext>
            </a:extLst>
          </cdr:cNvPr>
          <cdr:cNvSpPr txBox="1"/>
        </cdr:nvSpPr>
        <cdr:spPr>
          <a:xfrm xmlns:a="http://schemas.openxmlformats.org/drawingml/2006/main" rot="16200000">
            <a:off x="265506" y="2033327"/>
            <a:ext cx="722628" cy="923158"/>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800" dirty="0">
                <a:latin typeface="+mj-lt"/>
                <a:cs typeface="Times New Roman" panose="02020603050405020304" pitchFamily="18" charset="0"/>
              </a:rPr>
              <a:t>Bought food supplies on a large scale</a:t>
            </a:r>
          </a:p>
        </cdr:txBody>
      </cdr:sp>
      <cdr:sp macro="" textlink="">
        <cdr:nvSpPr>
          <cdr:cNvPr id="4" name="Text Box 198">
            <a:extLst xmlns:a="http://schemas.openxmlformats.org/drawingml/2006/main">
              <a:ext uri="{FF2B5EF4-FFF2-40B4-BE49-F238E27FC236}">
                <a16:creationId xmlns:a16="http://schemas.microsoft.com/office/drawing/2014/main" id="{DBFE9970-EB55-4994-8BA2-1478D546725E}"/>
              </a:ext>
            </a:extLst>
          </cdr:cNvPr>
          <cdr:cNvSpPr txBox="1"/>
        </cdr:nvSpPr>
        <cdr:spPr>
          <a:xfrm xmlns:a="http://schemas.openxmlformats.org/drawingml/2006/main" rot="16200000">
            <a:off x="218769" y="2689672"/>
            <a:ext cx="816102" cy="923158"/>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800" dirty="0">
                <a:latin typeface="+mj-lt"/>
                <a:cs typeface="Times New Roman" panose="02020603050405020304" pitchFamily="18" charset="0"/>
              </a:rPr>
              <a:t>Bought disinfectants on large scale</a:t>
            </a:r>
          </a:p>
        </cdr:txBody>
      </cdr:sp>
      <cdr:sp macro="" textlink="">
        <cdr:nvSpPr>
          <cdr:cNvPr id="5" name="Text Box 198">
            <a:extLst xmlns:a="http://schemas.openxmlformats.org/drawingml/2006/main">
              <a:ext uri="{FF2B5EF4-FFF2-40B4-BE49-F238E27FC236}">
                <a16:creationId xmlns:a16="http://schemas.microsoft.com/office/drawing/2014/main" id="{5EC9F3B2-0B65-498B-A0DE-C1530750C94E}"/>
              </a:ext>
            </a:extLst>
          </cdr:cNvPr>
          <cdr:cNvSpPr txBox="1"/>
        </cdr:nvSpPr>
        <cdr:spPr>
          <a:xfrm xmlns:a="http://schemas.openxmlformats.org/drawingml/2006/main" rot="16200000">
            <a:off x="325678" y="3408122"/>
            <a:ext cx="816102" cy="1010257"/>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900" dirty="0">
                <a:latin typeface="+mj-lt"/>
                <a:ea typeface="Calibri" panose="020F0502020204030204" pitchFamily="34" charset="0"/>
                <a:cs typeface="Times New Roman" panose="02020603050405020304" pitchFamily="18" charset="0"/>
              </a:rPr>
              <a:t>Stayed away from social events I had planned to attend</a:t>
            </a:r>
            <a:endParaRPr lang="en-US" sz="900" dirty="0">
              <a:effectLst/>
              <a:latin typeface="+mj-lt"/>
              <a:ea typeface="Calibri" panose="020F0502020204030204" pitchFamily="34" charset="0"/>
              <a:cs typeface="Times New Roman" panose="02020603050405020304" pitchFamily="18" charset="0"/>
            </a:endParaRPr>
          </a:p>
        </cdr:txBody>
      </cdr:sp>
      <cdr:sp macro="" textlink="">
        <cdr:nvSpPr>
          <cdr:cNvPr id="17" name="Text Box 198">
            <a:extLst xmlns:a="http://schemas.openxmlformats.org/drawingml/2006/main">
              <a:ext uri="{FF2B5EF4-FFF2-40B4-BE49-F238E27FC236}">
                <a16:creationId xmlns:a16="http://schemas.microsoft.com/office/drawing/2014/main" id="{18DE44AB-671D-435A-AFCD-BF0236C73807}"/>
              </a:ext>
            </a:extLst>
          </cdr:cNvPr>
          <cdr:cNvSpPr txBox="1"/>
        </cdr:nvSpPr>
        <cdr:spPr>
          <a:xfrm xmlns:a="http://schemas.openxmlformats.org/drawingml/2006/main" rot="16200000">
            <a:off x="227413" y="510581"/>
            <a:ext cx="798827" cy="92321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800" dirty="0">
                <a:latin typeface="+mj-lt"/>
                <a:cs typeface="Times New Roman" panose="02020603050405020304" pitchFamily="18" charset="0"/>
              </a:rPr>
              <a:t>Bought extra medicines that I do not take regularly</a:t>
            </a:r>
          </a:p>
        </cdr:txBody>
      </cdr:sp>
      <cdr:sp macro="" textlink="">
        <cdr:nvSpPr>
          <cdr:cNvPr id="18" name="Text Box 198">
            <a:extLst xmlns:a="http://schemas.openxmlformats.org/drawingml/2006/main">
              <a:ext uri="{FF2B5EF4-FFF2-40B4-BE49-F238E27FC236}">
                <a16:creationId xmlns:a16="http://schemas.microsoft.com/office/drawing/2014/main" id="{21DCC644-9027-4E5A-85C0-67FF2BB61DF6}"/>
              </a:ext>
            </a:extLst>
          </cdr:cNvPr>
          <cdr:cNvSpPr txBox="1"/>
        </cdr:nvSpPr>
        <cdr:spPr>
          <a:xfrm xmlns:a="http://schemas.openxmlformats.org/drawingml/2006/main" rot="16200000">
            <a:off x="163449" y="4103751"/>
            <a:ext cx="816102" cy="11430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900" dirty="0">
                <a:latin typeface="+mj-lt"/>
                <a:ea typeface="Calibri" panose="020F0502020204030204" pitchFamily="34" charset="0"/>
                <a:cs typeface="Times New Roman" panose="02020603050405020304" pitchFamily="18" charset="0"/>
              </a:rPr>
              <a:t>Avoided visiting family even when I did not have symptoms of disease</a:t>
            </a:r>
            <a:endParaRPr lang="en-US" sz="900" dirty="0">
              <a:effectLst/>
              <a:latin typeface="+mj-lt"/>
              <a:ea typeface="Calibri" panose="020F0502020204030204" pitchFamily="34" charset="0"/>
              <a:cs typeface="Times New Roman" panose="02020603050405020304" pitchFamily="18" charset="0"/>
            </a:endParaRPr>
          </a:p>
        </cdr:txBody>
      </cdr:sp>
      <cdr:sp macro="" textlink="">
        <cdr:nvSpPr>
          <cdr:cNvPr id="19" name="Text Box 198">
            <a:extLst xmlns:a="http://schemas.openxmlformats.org/drawingml/2006/main">
              <a:ext uri="{FF2B5EF4-FFF2-40B4-BE49-F238E27FC236}">
                <a16:creationId xmlns:a16="http://schemas.microsoft.com/office/drawing/2014/main" id="{209F6509-9CBF-4F8A-AFAE-96A8BF95D393}"/>
              </a:ext>
            </a:extLst>
          </cdr:cNvPr>
          <cdr:cNvSpPr txBox="1"/>
        </cdr:nvSpPr>
        <cdr:spPr>
          <a:xfrm xmlns:a="http://schemas.openxmlformats.org/drawingml/2006/main" rot="16200000">
            <a:off x="89965" y="4863035"/>
            <a:ext cx="816102" cy="996032"/>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ctr">
              <a:lnSpc>
                <a:spcPct val="107000"/>
              </a:lnSpc>
              <a:spcAft>
                <a:spcPts val="800"/>
              </a:spcAft>
            </a:pPr>
            <a:r>
              <a:rPr lang="en-US" sz="900" dirty="0">
                <a:latin typeface="+mj-lt"/>
                <a:ea typeface="Calibri" panose="020F0502020204030204" pitchFamily="34" charset="0"/>
                <a:cs typeface="Times New Roman" panose="02020603050405020304" pitchFamily="18" charset="0"/>
              </a:rPr>
              <a:t>Asked family members or friends not to visit me</a:t>
            </a:r>
            <a:endParaRPr lang="en-US" sz="900" dirty="0">
              <a:effectLst/>
              <a:latin typeface="+mj-lt"/>
              <a:ea typeface="Calibri" panose="020F0502020204030204" pitchFamily="34" charset="0"/>
              <a:cs typeface="Times New Roman" panose="02020603050405020304" pitchFamily="18" charset="0"/>
            </a:endParaRPr>
          </a:p>
        </cdr:txBody>
      </cdr:sp>
      <cdr:sp macro="" textlink="">
        <cdr:nvSpPr>
          <cdr:cNvPr id="20" name="Text Box 198">
            <a:extLst xmlns:a="http://schemas.openxmlformats.org/drawingml/2006/main">
              <a:ext uri="{FF2B5EF4-FFF2-40B4-BE49-F238E27FC236}">
                <a16:creationId xmlns:a16="http://schemas.microsoft.com/office/drawing/2014/main" id="{FC344B98-16A8-420B-BB0F-75F557C5B835}"/>
              </a:ext>
            </a:extLst>
          </cdr:cNvPr>
          <cdr:cNvSpPr txBox="1"/>
        </cdr:nvSpPr>
        <cdr:spPr>
          <a:xfrm xmlns:a="http://schemas.openxmlformats.org/drawingml/2006/main">
            <a:off x="1003421" y="609600"/>
            <a:ext cx="1968366"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1" name="Text Box 198">
            <a:extLst xmlns:a="http://schemas.openxmlformats.org/drawingml/2006/main">
              <a:ext uri="{FF2B5EF4-FFF2-40B4-BE49-F238E27FC236}">
                <a16:creationId xmlns:a16="http://schemas.microsoft.com/office/drawing/2014/main" id="{D00A3ECE-DEBC-4E87-ACB3-438369257DE3}"/>
              </a:ext>
            </a:extLst>
          </cdr:cNvPr>
          <cdr:cNvSpPr txBox="1"/>
        </cdr:nvSpPr>
        <cdr:spPr>
          <a:xfrm xmlns:a="http://schemas.openxmlformats.org/drawingml/2006/main">
            <a:off x="1003421" y="1371600"/>
            <a:ext cx="189216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3" name="Text Box 198">
            <a:extLst xmlns:a="http://schemas.openxmlformats.org/drawingml/2006/main">
              <a:ext uri="{FF2B5EF4-FFF2-40B4-BE49-F238E27FC236}">
                <a16:creationId xmlns:a16="http://schemas.microsoft.com/office/drawing/2014/main" id="{2E4D4644-610F-4353-92BD-4E8FE6A5A1CD}"/>
              </a:ext>
            </a:extLst>
          </cdr:cNvPr>
          <cdr:cNvSpPr txBox="1"/>
        </cdr:nvSpPr>
        <cdr:spPr>
          <a:xfrm xmlns:a="http://schemas.openxmlformats.org/drawingml/2006/main">
            <a:off x="1003421" y="2133600"/>
            <a:ext cx="186562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4" name="Text Box 198">
            <a:extLst xmlns:a="http://schemas.openxmlformats.org/drawingml/2006/main">
              <a:ext uri="{FF2B5EF4-FFF2-40B4-BE49-F238E27FC236}">
                <a16:creationId xmlns:a16="http://schemas.microsoft.com/office/drawing/2014/main" id="{351A8D26-2205-47C3-8671-6863219EFAEA}"/>
              </a:ext>
            </a:extLst>
          </cdr:cNvPr>
          <cdr:cNvSpPr txBox="1"/>
        </cdr:nvSpPr>
        <cdr:spPr>
          <a:xfrm xmlns:a="http://schemas.openxmlformats.org/drawingml/2006/main">
            <a:off x="1066800" y="3657600"/>
            <a:ext cx="186562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5" name="Text Box 198">
            <a:extLst xmlns:a="http://schemas.openxmlformats.org/drawingml/2006/main">
              <a:ext uri="{FF2B5EF4-FFF2-40B4-BE49-F238E27FC236}">
                <a16:creationId xmlns:a16="http://schemas.microsoft.com/office/drawing/2014/main" id="{D3117B2C-54A8-4781-BBF1-9EA118D3A260}"/>
              </a:ext>
            </a:extLst>
          </cdr:cNvPr>
          <cdr:cNvSpPr txBox="1"/>
        </cdr:nvSpPr>
        <cdr:spPr>
          <a:xfrm xmlns:a="http://schemas.openxmlformats.org/drawingml/2006/main">
            <a:off x="1066800" y="4343400"/>
            <a:ext cx="186562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6" name="Text Box 198">
            <a:extLst xmlns:a="http://schemas.openxmlformats.org/drawingml/2006/main">
              <a:ext uri="{FF2B5EF4-FFF2-40B4-BE49-F238E27FC236}">
                <a16:creationId xmlns:a16="http://schemas.microsoft.com/office/drawing/2014/main" id="{D69B74AE-4CAC-4A78-9A64-C51C2029394E}"/>
              </a:ext>
            </a:extLst>
          </cdr:cNvPr>
          <cdr:cNvSpPr txBox="1"/>
        </cdr:nvSpPr>
        <cdr:spPr>
          <a:xfrm xmlns:a="http://schemas.openxmlformats.org/drawingml/2006/main">
            <a:off x="914400" y="5105400"/>
            <a:ext cx="1981200"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sp macro="" textlink="">
        <cdr:nvSpPr>
          <cdr:cNvPr id="28" name="Text Box 198">
            <a:extLst xmlns:a="http://schemas.openxmlformats.org/drawingml/2006/main">
              <a:ext uri="{FF2B5EF4-FFF2-40B4-BE49-F238E27FC236}">
                <a16:creationId xmlns:a16="http://schemas.microsoft.com/office/drawing/2014/main" id="{47C52968-5579-4BE1-9FA2-893AAFD30BF3}"/>
              </a:ext>
            </a:extLst>
          </cdr:cNvPr>
          <cdr:cNvSpPr txBox="1"/>
        </cdr:nvSpPr>
        <cdr:spPr>
          <a:xfrm xmlns:a="http://schemas.openxmlformats.org/drawingml/2006/main">
            <a:off x="1066800" y="2895600"/>
            <a:ext cx="1865627" cy="6858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algn="r">
              <a:lnSpc>
                <a:spcPct val="107000"/>
              </a:lnSpc>
              <a:spcAft>
                <a:spcPts val="800"/>
              </a:spcAft>
            </a:pPr>
            <a:r>
              <a:rPr lang="en-US" sz="800" dirty="0">
                <a:latin typeface="+mj-lt"/>
                <a:cs typeface="Times New Roman" panose="02020603050405020304" pitchFamily="18" charset="0"/>
              </a:rPr>
              <a:t>Done</a:t>
            </a:r>
          </a:p>
          <a:p xmlns:a="http://schemas.openxmlformats.org/drawingml/2006/main">
            <a:pPr algn="r">
              <a:lnSpc>
                <a:spcPct val="107000"/>
              </a:lnSpc>
              <a:spcAft>
                <a:spcPts val="800"/>
              </a:spcAft>
            </a:pPr>
            <a:r>
              <a:rPr lang="en-US" sz="800" dirty="0">
                <a:latin typeface="+mj-lt"/>
                <a:cs typeface="Times New Roman" panose="02020603050405020304" pitchFamily="18" charset="0"/>
              </a:rPr>
              <a:t>Plan to do</a:t>
            </a:r>
          </a:p>
          <a:p xmlns:a="http://schemas.openxmlformats.org/drawingml/2006/main">
            <a:pPr algn="r">
              <a:lnSpc>
                <a:spcPct val="107000"/>
              </a:lnSpc>
              <a:spcAft>
                <a:spcPts val="800"/>
              </a:spcAft>
            </a:pPr>
            <a:r>
              <a:rPr lang="en-US" sz="800" dirty="0">
                <a:latin typeface="+mj-lt"/>
                <a:cs typeface="Times New Roman" panose="02020603050405020304" pitchFamily="18" charset="0"/>
              </a:rPr>
              <a:t>Have not done and not planning to do </a:t>
            </a:r>
          </a:p>
        </cdr:txBody>
      </cdr:sp>
    </cdr:grpSp>
  </cdr:relSizeAnchor>
</c:userShapes>
</file>

<file path=ppt/drawings/drawing4.xml><?xml version="1.0" encoding="utf-8"?>
<c:userShapes xmlns:c="http://schemas.openxmlformats.org/drawingml/2006/chart">
  <cdr:relSizeAnchor xmlns:cdr="http://schemas.openxmlformats.org/drawingml/2006/chartDrawing">
    <cdr:from>
      <cdr:x>0.0166</cdr:x>
      <cdr:y>0.11213</cdr:y>
    </cdr:from>
    <cdr:to>
      <cdr:x>0.17584</cdr:x>
      <cdr:y>0.25849</cdr:y>
    </cdr:to>
    <cdr:sp macro="" textlink="">
      <cdr:nvSpPr>
        <cdr:cNvPr id="2" name="Text Box 207">
          <a:extLst xmlns:a="http://schemas.openxmlformats.org/drawingml/2006/main">
            <a:ext uri="{FF2B5EF4-FFF2-40B4-BE49-F238E27FC236}">
              <a16:creationId xmlns:a16="http://schemas.microsoft.com/office/drawing/2014/main" id="{EBF9FFF5-316E-4F09-84B1-E3F7AD8D3C85}"/>
            </a:ext>
          </a:extLst>
        </cdr:cNvPr>
        <cdr:cNvSpPr txBox="1"/>
      </cdr:nvSpPr>
      <cdr:spPr>
        <a:xfrm xmlns:a="http://schemas.openxmlformats.org/drawingml/2006/main" rot="16200000">
          <a:off x="-41434" y="889857"/>
          <a:ext cx="1003737" cy="762021"/>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gn="ctr">
            <a:lnSpc>
              <a:spcPct val="107000"/>
            </a:lnSpc>
            <a:spcBef>
              <a:spcPts val="0"/>
            </a:spcBef>
            <a:spcAft>
              <a:spcPts val="0"/>
            </a:spcAft>
          </a:pPr>
          <a:r>
            <a:rPr lang="en-US" sz="900" dirty="0">
              <a:latin typeface="+mj-lt"/>
              <a:cs typeface="Times New Roman" panose="02020603050405020304" pitchFamily="18" charset="0"/>
            </a:rPr>
            <a:t>Postponed a visit to doctor (not related to the virus</a:t>
          </a:r>
        </a:p>
      </cdr:txBody>
    </cdr:sp>
  </cdr:relSizeAnchor>
  <cdr:relSizeAnchor xmlns:cdr="http://schemas.openxmlformats.org/drawingml/2006/chartDrawing">
    <cdr:from>
      <cdr:x>0.02866</cdr:x>
      <cdr:y>0.27778</cdr:y>
    </cdr:from>
    <cdr:to>
      <cdr:x>0.1879</cdr:x>
      <cdr:y>0.42414</cdr:y>
    </cdr:to>
    <cdr:sp macro="" textlink="">
      <cdr:nvSpPr>
        <cdr:cNvPr id="3" name="Text Box 207">
          <a:extLst xmlns:a="http://schemas.openxmlformats.org/drawingml/2006/main">
            <a:ext uri="{FF2B5EF4-FFF2-40B4-BE49-F238E27FC236}">
              <a16:creationId xmlns:a16="http://schemas.microsoft.com/office/drawing/2014/main" id="{0D033E73-B573-422C-9590-42F11D19A4D4}"/>
            </a:ext>
          </a:extLst>
        </cdr:cNvPr>
        <cdr:cNvSpPr txBox="1"/>
      </cdr:nvSpPr>
      <cdr:spPr>
        <a:xfrm xmlns:a="http://schemas.openxmlformats.org/drawingml/2006/main" rot="16200000">
          <a:off x="16286" y="2025873"/>
          <a:ext cx="1003747" cy="762000"/>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gn="ctr">
            <a:lnSpc>
              <a:spcPct val="107000"/>
            </a:lnSpc>
            <a:spcBef>
              <a:spcPts val="0"/>
            </a:spcBef>
            <a:spcAft>
              <a:spcPts val="0"/>
            </a:spcAft>
          </a:pPr>
          <a:r>
            <a:rPr lang="en-US" sz="900" dirty="0">
              <a:effectLst/>
              <a:latin typeface="+mj-lt"/>
              <a:ea typeface="Calibri" panose="020F0502020204030204" pitchFamily="34" charset="0"/>
              <a:cs typeface="Times New Roman" panose="02020603050405020304" pitchFamily="18" charset="0"/>
            </a:rPr>
            <a:t>Postponed my vaccination</a:t>
          </a:r>
        </a:p>
      </cdr:txBody>
    </cdr:sp>
  </cdr:relSizeAnchor>
  <cdr:relSizeAnchor xmlns:cdr="http://schemas.openxmlformats.org/drawingml/2006/chartDrawing">
    <cdr:from>
      <cdr:x>0.02866</cdr:x>
      <cdr:y>0.43333</cdr:y>
    </cdr:from>
    <cdr:to>
      <cdr:x>0.2078</cdr:x>
      <cdr:y>0.59081</cdr:y>
    </cdr:to>
    <cdr:sp macro="" textlink="">
      <cdr:nvSpPr>
        <cdr:cNvPr id="4" name="Text Box 207">
          <a:extLst xmlns:a="http://schemas.openxmlformats.org/drawingml/2006/main">
            <a:ext uri="{FF2B5EF4-FFF2-40B4-BE49-F238E27FC236}">
              <a16:creationId xmlns:a16="http://schemas.microsoft.com/office/drawing/2014/main" id="{6BC660E5-741F-4B5F-80E3-017496242C5B}"/>
            </a:ext>
          </a:extLst>
        </cdr:cNvPr>
        <cdr:cNvSpPr txBox="1"/>
      </cdr:nvSpPr>
      <cdr:spPr>
        <a:xfrm xmlns:a="http://schemas.openxmlformats.org/drawingml/2006/main" rot="16200000">
          <a:off x="25812" y="3083149"/>
          <a:ext cx="1079947" cy="857247"/>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gn="ctr">
            <a:lnSpc>
              <a:spcPct val="107000"/>
            </a:lnSpc>
            <a:spcBef>
              <a:spcPts val="0"/>
            </a:spcBef>
            <a:spcAft>
              <a:spcPts val="0"/>
            </a:spcAft>
          </a:pPr>
          <a:r>
            <a:rPr lang="en-US" sz="900" dirty="0">
              <a:latin typeface="+mj-lt"/>
              <a:cs typeface="Times New Roman" panose="02020603050405020304" pitchFamily="18" charset="0"/>
            </a:rPr>
            <a:t>Postponed vaccination of my family members</a:t>
          </a:r>
        </a:p>
      </cdr:txBody>
    </cdr:sp>
  </cdr:relSizeAnchor>
  <cdr:relSizeAnchor xmlns:cdr="http://schemas.openxmlformats.org/drawingml/2006/chartDrawing">
    <cdr:from>
      <cdr:x>0</cdr:x>
      <cdr:y>0.6</cdr:y>
    </cdr:from>
    <cdr:to>
      <cdr:x>0.17197</cdr:x>
      <cdr:y>0.75556</cdr:y>
    </cdr:to>
    <cdr:sp macro="" textlink="">
      <cdr:nvSpPr>
        <cdr:cNvPr id="5" name="Text Box 207">
          <a:extLst xmlns:a="http://schemas.openxmlformats.org/drawingml/2006/main">
            <a:ext uri="{FF2B5EF4-FFF2-40B4-BE49-F238E27FC236}">
              <a16:creationId xmlns:a16="http://schemas.microsoft.com/office/drawing/2014/main" id="{996BEF9B-4BA0-4A8F-B438-F01452A99D55}"/>
            </a:ext>
          </a:extLst>
        </cdr:cNvPr>
        <cdr:cNvSpPr txBox="1"/>
      </cdr:nvSpPr>
      <cdr:spPr>
        <a:xfrm xmlns:a="http://schemas.openxmlformats.org/drawingml/2006/main" rot="16200000">
          <a:off x="-121935" y="4236735"/>
          <a:ext cx="1066830" cy="822959"/>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gn="ctr">
            <a:lnSpc>
              <a:spcPct val="107000"/>
            </a:lnSpc>
            <a:spcBef>
              <a:spcPts val="0"/>
            </a:spcBef>
            <a:spcAft>
              <a:spcPts val="0"/>
            </a:spcAft>
          </a:pPr>
          <a:r>
            <a:rPr lang="en-US" sz="900" dirty="0">
              <a:latin typeface="+mj-lt"/>
              <a:cs typeface="Times New Roman" panose="02020603050405020304" pitchFamily="18" charset="0"/>
            </a:rPr>
            <a:t>Started consumption of more than usual amount of alcohol</a:t>
          </a:r>
        </a:p>
      </cdr:txBody>
    </cdr:sp>
  </cdr:relSizeAnchor>
  <cdr:relSizeAnchor xmlns:cdr="http://schemas.openxmlformats.org/drawingml/2006/chartDrawing">
    <cdr:from>
      <cdr:x>0</cdr:x>
      <cdr:y>0.76667</cdr:y>
    </cdr:from>
    <cdr:to>
      <cdr:x>0.19325</cdr:x>
      <cdr:y>0.91586</cdr:y>
    </cdr:to>
    <cdr:sp macro="" textlink="">
      <cdr:nvSpPr>
        <cdr:cNvPr id="6" name="Text Box 207">
          <a:extLst xmlns:a="http://schemas.openxmlformats.org/drawingml/2006/main">
            <a:ext uri="{FF2B5EF4-FFF2-40B4-BE49-F238E27FC236}">
              <a16:creationId xmlns:a16="http://schemas.microsoft.com/office/drawing/2014/main" id="{F771589F-3675-4C2D-A56A-D0DC7CB83C71}"/>
            </a:ext>
          </a:extLst>
        </cdr:cNvPr>
        <cdr:cNvSpPr txBox="1"/>
      </cdr:nvSpPr>
      <cdr:spPr>
        <a:xfrm xmlns:a="http://schemas.openxmlformats.org/drawingml/2006/main" rot="16200000">
          <a:off x="-49177" y="5306977"/>
          <a:ext cx="1023140" cy="924786"/>
        </a:xfrm>
        <a:prstGeom xmlns:a="http://schemas.openxmlformats.org/drawingml/2006/main" prst="rect">
          <a:avLst/>
        </a:prstGeom>
        <a:solidFill xmlns:a="http://schemas.openxmlformats.org/drawingml/2006/main">
          <a:schemeClr val="lt1"/>
        </a:solidFill>
        <a:ln xmlns:a="http://schemas.openxmlformats.org/drawingml/2006/main" w="6350">
          <a:solidFill>
            <a:schemeClr val="bg1"/>
          </a:solidFill>
        </a:ln>
      </cdr:spPr>
      <cdr:txBody>
        <a:bodyPr xmlns:a="http://schemas.openxmlformats.org/drawingml/2006/main" rot="0" spcFirstLastPara="0" vert="horz" wrap="square" lIns="91440" tIns="45720" rIns="91440" bIns="45720" numCol="1" spcCol="0" rtlCol="0" fromWordArt="0" anchor="t" anchorCtr="0" forceAA="0" compatLnSpc="1">
          <a:prstTxWarp prst="textNoShape">
            <a:avLst/>
          </a:prstTxWarp>
          <a:noAutofit/>
        </a:bodyPr>
        <a:lstStyle xmlns:a="http://schemas.openxmlformats.org/drawingml/2006/main">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xmlns:a="http://schemas.openxmlformats.org/drawingml/2006/main">
          <a:pPr marL="0" marR="0" algn="ctr">
            <a:lnSpc>
              <a:spcPct val="107000"/>
            </a:lnSpc>
            <a:spcBef>
              <a:spcPts val="0"/>
            </a:spcBef>
            <a:spcAft>
              <a:spcPts val="0"/>
            </a:spcAft>
          </a:pPr>
          <a:r>
            <a:rPr lang="en-US" sz="900" dirty="0">
              <a:latin typeface="+mj-lt"/>
              <a:cs typeface="Times New Roman" panose="02020603050405020304" pitchFamily="18" charset="0"/>
            </a:rPr>
            <a:t>Consumed more unhealthy food than usual</a:t>
          </a:r>
        </a:p>
      </cdr:txBody>
    </cdr:sp>
  </cdr:relSizeAnchor>
</c:userShape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en-US" dirty="0"/>
          </a:p>
        </p:txBody>
      </p:sp>
      <p:sp>
        <p:nvSpPr>
          <p:cNvPr id="3" name="Date Placeholder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329F5D21-B6DE-4B29-86F0-539E0C4454A9}" type="datetimeFigureOut">
              <a:rPr lang="en-US" smtClean="0"/>
              <a:pPr/>
              <a:t>15-Jul-20</a:t>
            </a:fld>
            <a:endParaRPr lang="en-US" dirty="0"/>
          </a:p>
        </p:txBody>
      </p:sp>
      <p:sp>
        <p:nvSpPr>
          <p:cNvPr id="4" name="Slide Image Placeholder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en-US" dirty="0"/>
          </a:p>
        </p:txBody>
      </p:sp>
      <p:sp>
        <p:nvSpPr>
          <p:cNvPr id="5" name="Notes Placeholder 4"/>
          <p:cNvSpPr>
            <a:spLocks noGrp="1"/>
          </p:cNvSpPr>
          <p:nvPr>
            <p:ph type="body" sz="quarter" idx="3"/>
          </p:nvPr>
        </p:nvSpPr>
        <p:spPr>
          <a:xfrm>
            <a:off x="685800" y="4343400"/>
            <a:ext cx="5486400" cy="4114800"/>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en-US" dirty="0"/>
          </a:p>
        </p:txBody>
      </p:sp>
      <p:sp>
        <p:nvSpPr>
          <p:cNvPr id="7" name="Slide Number Placehold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6AC05A8-8A3C-45F9-B52A-23C3806A9C6F}" type="slidenum">
              <a:rPr lang="en-US" smtClean="0"/>
              <a:pPr/>
              <a:t>‹#›</a:t>
            </a:fld>
            <a:endParaRPr lang="en-US" dirty="0"/>
          </a:p>
        </p:txBody>
      </p:sp>
    </p:spTree>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25.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26.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27.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28.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31.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32.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33.xml"/><Relationship Id="rId1" Type="http://schemas.openxmlformats.org/officeDocument/2006/relationships/notesMaster" Target="../notesMasters/notesMaster1.xml"/></Relationships>
</file>

<file path=ppt/notesSlides/_rels/notesSlide23.xml.rels><?xml version="1.0" encoding="UTF-8" standalone="yes"?>
<Relationships xmlns="http://schemas.openxmlformats.org/package/2006/relationships"><Relationship Id="rId2" Type="http://schemas.openxmlformats.org/officeDocument/2006/relationships/slide" Target="../slides/slide34.xml"/><Relationship Id="rId1" Type="http://schemas.openxmlformats.org/officeDocument/2006/relationships/notesMaster" Target="../notesMasters/notesMaster1.xml"/></Relationships>
</file>

<file path=ppt/notesSlides/_rels/notesSlide24.xml.rels><?xml version="1.0" encoding="UTF-8" standalone="yes"?>
<Relationships xmlns="http://schemas.openxmlformats.org/package/2006/relationships"><Relationship Id="rId2" Type="http://schemas.openxmlformats.org/officeDocument/2006/relationships/slide" Target="../slides/slide35.xml"/><Relationship Id="rId1" Type="http://schemas.openxmlformats.org/officeDocument/2006/relationships/notesMaster" Target="../notesMasters/notesMaster1.xml"/></Relationships>
</file>

<file path=ppt/notesSlides/_rels/notesSlide25.xml.rels><?xml version="1.0" encoding="UTF-8" standalone="yes"?>
<Relationships xmlns="http://schemas.openxmlformats.org/package/2006/relationships"><Relationship Id="rId2" Type="http://schemas.openxmlformats.org/officeDocument/2006/relationships/slide" Target="../slides/slide36.xml"/><Relationship Id="rId1" Type="http://schemas.openxmlformats.org/officeDocument/2006/relationships/notesMaster" Target="../notesMasters/notesMaster1.xml"/></Relationships>
</file>

<file path=ppt/notesSlides/_rels/notesSlide26.xml.rels><?xml version="1.0" encoding="UTF-8" standalone="yes"?>
<Relationships xmlns="http://schemas.openxmlformats.org/package/2006/relationships"><Relationship Id="rId2" Type="http://schemas.openxmlformats.org/officeDocument/2006/relationships/slide" Target="../slides/slide37.xml"/><Relationship Id="rId1" Type="http://schemas.openxmlformats.org/officeDocument/2006/relationships/notesMaster" Target="../notesMasters/notesMaster1.xml"/></Relationships>
</file>

<file path=ppt/notesSlides/_rels/notesSlide27.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28.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29.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30.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31.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32.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33.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a:t>
            </a:fld>
            <a:endParaRPr lang="en-US"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16</a:t>
            </a:fld>
            <a:endParaRPr lang="en-US" dirty="0"/>
          </a:p>
        </p:txBody>
      </p:sp>
    </p:spTree>
    <p:extLst>
      <p:ext uri="{BB962C8B-B14F-4D97-AF65-F5344CB8AC3E}">
        <p14:creationId xmlns:p14="http://schemas.microsoft.com/office/powerpoint/2010/main" val="1286537944"/>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18</a:t>
            </a:fld>
            <a:endParaRPr lang="en-US" dirty="0"/>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19</a:t>
            </a:fld>
            <a:endParaRPr lang="en-US" dirty="0"/>
          </a:p>
        </p:txBody>
      </p:sp>
    </p:spTree>
    <p:extLst>
      <p:ext uri="{BB962C8B-B14F-4D97-AF65-F5344CB8AC3E}">
        <p14:creationId xmlns:p14="http://schemas.microsoft.com/office/powerpoint/2010/main" val="3871590376"/>
      </p:ext>
    </p:extLst>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21</a:t>
            </a:fld>
            <a:endParaRPr lang="en-US"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22</a:t>
            </a:fld>
            <a:endParaRPr lang="en-US" dirty="0"/>
          </a:p>
        </p:txBody>
      </p:sp>
    </p:spTree>
    <p:extLst>
      <p:ext uri="{BB962C8B-B14F-4D97-AF65-F5344CB8AC3E}">
        <p14:creationId xmlns:p14="http://schemas.microsoft.com/office/powerpoint/2010/main" val="374673988"/>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23</a:t>
            </a:fld>
            <a:endParaRPr lang="en-US" dirty="0"/>
          </a:p>
        </p:txBody>
      </p:sp>
    </p:spTree>
    <p:extLst>
      <p:ext uri="{BB962C8B-B14F-4D97-AF65-F5344CB8AC3E}">
        <p14:creationId xmlns:p14="http://schemas.microsoft.com/office/powerpoint/2010/main" val="2764706140"/>
      </p:ext>
    </p:extLst>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25</a:t>
            </a:fld>
            <a:endParaRPr lang="en-US"/>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a:t>
            </a:r>
            <a:r>
              <a:rPr lang="en-US" sz="1200" b="1" kern="1200" dirty="0">
                <a:solidFill>
                  <a:schemeClr val="tx1"/>
                </a:solidFill>
                <a:latin typeface="+mn-lt"/>
                <a:ea typeface="+mn-ea"/>
                <a:cs typeface="+mn-cs"/>
              </a:rPr>
              <a:t>20</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26</a:t>
            </a:fld>
            <a:endParaRPr lang="en-US" dirty="0"/>
          </a:p>
        </p:txBody>
      </p:sp>
    </p:spTree>
    <p:extLst>
      <p:ext uri="{BB962C8B-B14F-4D97-AF65-F5344CB8AC3E}">
        <p14:creationId xmlns:p14="http://schemas.microsoft.com/office/powerpoint/2010/main" val="4225067030"/>
      </p:ext>
    </p:extLst>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27</a:t>
            </a:fld>
            <a:endParaRPr lang="en-US" dirty="0"/>
          </a:p>
        </p:txBody>
      </p:sp>
    </p:spTree>
    <p:extLst>
      <p:ext uri="{BB962C8B-B14F-4D97-AF65-F5344CB8AC3E}">
        <p14:creationId xmlns:p14="http://schemas.microsoft.com/office/powerpoint/2010/main" val="2045722401"/>
      </p:ext>
    </p:extLst>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#21</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28</a:t>
            </a:fld>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4</a:t>
            </a:fld>
            <a:endParaRPr lang="en-US"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31</a:t>
            </a:fld>
            <a:endParaRPr lang="en-US"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32</a:t>
            </a:fld>
            <a:endParaRPr lang="en-US" dirty="0"/>
          </a:p>
        </p:txBody>
      </p:sp>
    </p:spTree>
    <p:extLst>
      <p:ext uri="{BB962C8B-B14F-4D97-AF65-F5344CB8AC3E}">
        <p14:creationId xmlns:p14="http://schemas.microsoft.com/office/powerpoint/2010/main" val="77772456"/>
      </p:ext>
    </p:extLst>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sz="1200" b="1" kern="1200" dirty="0">
                <a:solidFill>
                  <a:schemeClr val="tx1"/>
                </a:solidFill>
                <a:latin typeface="+mn-lt"/>
                <a:ea typeface="+mn-ea"/>
                <a:cs typeface="+mn-cs"/>
              </a:rPr>
              <a:t>დიაგრამა #23</a:t>
            </a:r>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33</a:t>
            </a:fld>
            <a:endParaRPr lang="en-US" dirty="0"/>
          </a:p>
        </p:txBody>
      </p:sp>
    </p:spTree>
  </p:cSld>
  <p:clrMapOvr>
    <a:masterClrMapping/>
  </p:clrMapOvr>
</p:notes>
</file>

<file path=ppt/notesSlides/notesSlide2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24</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34</a:t>
            </a:fld>
            <a:endParaRPr lang="en-US" dirty="0"/>
          </a:p>
        </p:txBody>
      </p:sp>
    </p:spTree>
  </p:cSld>
  <p:clrMapOvr>
    <a:masterClrMapping/>
  </p:clrMapOvr>
</p:notes>
</file>

<file path=ppt/notesSlides/notesSlide2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25</a:t>
            </a:r>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35</a:t>
            </a:fld>
            <a:endParaRPr lang="en-US" dirty="0"/>
          </a:p>
        </p:txBody>
      </p:sp>
    </p:spTree>
  </p:cSld>
  <p:clrMapOvr>
    <a:masterClrMapping/>
  </p:clrMapOvr>
</p:notes>
</file>

<file path=ppt/notesSlides/notesSlide2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6</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36</a:t>
            </a:fld>
            <a:endParaRPr lang="en-US" dirty="0"/>
          </a:p>
        </p:txBody>
      </p:sp>
    </p:spTree>
  </p:cSld>
  <p:clrMapOvr>
    <a:masterClrMapping/>
  </p:clrMapOvr>
</p:notes>
</file>

<file path=ppt/notesSlides/notesSlide2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ka-GE" dirty="0"/>
              <a:t>2</a:t>
            </a:r>
            <a:r>
              <a:rPr lang="en-US" dirty="0"/>
              <a:t>7</a:t>
            </a:r>
          </a:p>
        </p:txBody>
      </p:sp>
      <p:sp>
        <p:nvSpPr>
          <p:cNvPr id="4" name="Slide Number Placeholder 3"/>
          <p:cNvSpPr>
            <a:spLocks noGrp="1"/>
          </p:cNvSpPr>
          <p:nvPr>
            <p:ph type="sldNum" sz="quarter" idx="10"/>
          </p:nvPr>
        </p:nvSpPr>
        <p:spPr/>
        <p:txBody>
          <a:bodyPr/>
          <a:lstStyle/>
          <a:p>
            <a:fld id="{36AC05A8-8A3C-45F9-B52A-23C3806A9C6F}" type="slidenum">
              <a:rPr lang="en-US" smtClean="0"/>
              <a:pPr/>
              <a:t>37</a:t>
            </a:fld>
            <a:endParaRPr lang="en-US" dirty="0"/>
          </a:p>
        </p:txBody>
      </p:sp>
    </p:spTree>
  </p:cSld>
  <p:clrMapOvr>
    <a:masterClrMapping/>
  </p:clrMapOvr>
</p:notes>
</file>

<file path=ppt/notesSlides/notesSlide2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40</a:t>
            </a:fld>
            <a:endParaRPr lang="en-US" dirty="0"/>
          </a:p>
        </p:txBody>
      </p:sp>
    </p:spTree>
  </p:cSld>
  <p:clrMapOvr>
    <a:masterClrMapping/>
  </p:clrMapOvr>
</p:notes>
</file>

<file path=ppt/notesSlides/notesSlide2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41</a:t>
            </a:fld>
            <a:endParaRPr lang="en-US" dirty="0"/>
          </a:p>
        </p:txBody>
      </p:sp>
    </p:spTree>
    <p:extLst>
      <p:ext uri="{BB962C8B-B14F-4D97-AF65-F5344CB8AC3E}">
        <p14:creationId xmlns:p14="http://schemas.microsoft.com/office/powerpoint/2010/main" val="4039685604"/>
      </p:ext>
    </p:extLst>
  </p:cSld>
  <p:clrMapOvr>
    <a:masterClrMapping/>
  </p:clrMapOvr>
</p:notes>
</file>

<file path=ppt/notesSlides/notesSlide2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43</a:t>
            </a:fld>
            <a:endParaRPr lang="en-US" dirty="0"/>
          </a:p>
        </p:txBody>
      </p:sp>
    </p:spTree>
    <p:extLst>
      <p:ext uri="{BB962C8B-B14F-4D97-AF65-F5344CB8AC3E}">
        <p14:creationId xmlns:p14="http://schemas.microsoft.com/office/powerpoint/2010/main" val="3250123585"/>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6</a:t>
            </a:fld>
            <a:endParaRPr lang="en-US" dirty="0"/>
          </a:p>
        </p:txBody>
      </p:sp>
    </p:spTree>
  </p:cSld>
  <p:clrMapOvr>
    <a:masterClrMapping/>
  </p:clrMapOvr>
</p:notes>
</file>

<file path=ppt/notesSlides/notesSlide3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44</a:t>
            </a:fld>
            <a:endParaRPr lang="en-US" dirty="0"/>
          </a:p>
        </p:txBody>
      </p:sp>
    </p:spTree>
    <p:extLst>
      <p:ext uri="{BB962C8B-B14F-4D97-AF65-F5344CB8AC3E}">
        <p14:creationId xmlns:p14="http://schemas.microsoft.com/office/powerpoint/2010/main" val="3598018401"/>
      </p:ext>
    </p:extLst>
  </p:cSld>
  <p:clrMapOvr>
    <a:masterClrMapping/>
  </p:clrMapOvr>
</p:notes>
</file>

<file path=ppt/notesSlides/notesSlide3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29</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45</a:t>
            </a:fld>
            <a:endParaRPr lang="en-US" dirty="0"/>
          </a:p>
        </p:txBody>
      </p:sp>
    </p:spTree>
  </p:cSld>
  <p:clrMapOvr>
    <a:masterClrMapping/>
  </p:clrMapOvr>
</p:notes>
</file>

<file path=ppt/notesSlides/notesSlide3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30</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46</a:t>
            </a:fld>
            <a:endParaRPr lang="en-US" dirty="0"/>
          </a:p>
        </p:txBody>
      </p:sp>
    </p:spTree>
  </p:cSld>
  <p:clrMapOvr>
    <a:masterClrMapping/>
  </p:clrMapOvr>
</p:notes>
</file>

<file path=ppt/notesSlides/notesSlide3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34</a:t>
            </a:r>
          </a:p>
        </p:txBody>
      </p:sp>
      <p:sp>
        <p:nvSpPr>
          <p:cNvPr id="4" name="Slide Number Placeholder 3"/>
          <p:cNvSpPr>
            <a:spLocks noGrp="1"/>
          </p:cNvSpPr>
          <p:nvPr>
            <p:ph type="sldNum" sz="quarter" idx="10"/>
          </p:nvPr>
        </p:nvSpPr>
        <p:spPr/>
        <p:txBody>
          <a:bodyPr/>
          <a:lstStyle/>
          <a:p>
            <a:fld id="{36AC05A8-8A3C-45F9-B52A-23C3806A9C6F}" type="slidenum">
              <a:rPr lang="en-US" smtClean="0"/>
              <a:pPr/>
              <a:t>47</a:t>
            </a:fld>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8</a:t>
            </a:fld>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6AC05A8-8A3C-45F9-B52A-23C3806A9C6F}" type="slidenum">
              <a:rPr lang="en-US" smtClean="0"/>
              <a:pPr/>
              <a:t>10</a:t>
            </a:fld>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r>
              <a:rPr lang="en-US" dirty="0"/>
              <a:t>28</a:t>
            </a:r>
          </a:p>
        </p:txBody>
      </p:sp>
      <p:sp>
        <p:nvSpPr>
          <p:cNvPr id="4" name="Slide Number Placeholder 3"/>
          <p:cNvSpPr>
            <a:spLocks noGrp="1"/>
          </p:cNvSpPr>
          <p:nvPr>
            <p:ph type="sldNum" sz="quarter" idx="10"/>
          </p:nvPr>
        </p:nvSpPr>
        <p:spPr/>
        <p:txBody>
          <a:bodyPr/>
          <a:lstStyle/>
          <a:p>
            <a:fld id="{36AC05A8-8A3C-45F9-B52A-23C3806A9C6F}" type="slidenum">
              <a:rPr lang="en-US" smtClean="0"/>
              <a:pPr/>
              <a:t>11</a:t>
            </a:fld>
            <a:endParaRPr lang="en-US" dirty="0"/>
          </a:p>
        </p:txBody>
      </p:sp>
    </p:spTree>
    <p:extLst>
      <p:ext uri="{BB962C8B-B14F-4D97-AF65-F5344CB8AC3E}">
        <p14:creationId xmlns:p14="http://schemas.microsoft.com/office/powerpoint/2010/main" val="117727704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13</a:t>
            </a:fld>
            <a:endParaRPr lang="en-US"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14</a:t>
            </a:fld>
            <a:endParaRPr lang="en-US" dirty="0"/>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sz="1200" kern="1200" dirty="0">
              <a:solidFill>
                <a:schemeClr val="tx1"/>
              </a:solidFill>
              <a:latin typeface="+mn-lt"/>
              <a:ea typeface="+mn-ea"/>
              <a:cs typeface="+mn-cs"/>
            </a:endParaRPr>
          </a:p>
        </p:txBody>
      </p:sp>
      <p:sp>
        <p:nvSpPr>
          <p:cNvPr id="4" name="Slide Number Placeholder 3"/>
          <p:cNvSpPr>
            <a:spLocks noGrp="1"/>
          </p:cNvSpPr>
          <p:nvPr>
            <p:ph type="sldNum" sz="quarter" idx="10"/>
          </p:nvPr>
        </p:nvSpPr>
        <p:spPr/>
        <p:txBody>
          <a:bodyPr/>
          <a:lstStyle/>
          <a:p>
            <a:fld id="{36AC05A8-8A3C-45F9-B52A-23C3806A9C6F}" type="slidenum">
              <a:rPr lang="en-US" smtClean="0"/>
              <a:pPr/>
              <a:t>15</a:t>
            </a:fld>
            <a:endParaRPr lang="en-US" dirty="0"/>
          </a:p>
        </p:txBody>
      </p:sp>
    </p:spTree>
    <p:extLst>
      <p:ext uri="{BB962C8B-B14F-4D97-AF65-F5344CB8AC3E}">
        <p14:creationId xmlns:p14="http://schemas.microsoft.com/office/powerpoint/2010/main" val="4039805886"/>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a:t>Click to edit Master title style</a:t>
            </a:r>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a:t>Click to edit Master title style</a:t>
            </a:r>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a:t>Click to edit Master title style</a:t>
            </a:r>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6" name="Slide Number Placeholder 5"/>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9" name="Slide Number Placeholder 8"/>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p>
        </p:txBody>
      </p:sp>
      <p:sp>
        <p:nvSpPr>
          <p:cNvPr id="3" name="Date Placeholder 2"/>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5" name="Slide Number Placeholder 4"/>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4" name="Slide Number Placeholder 3"/>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a:t>Click to edit Master title style</a:t>
            </a:r>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a:t>Click to edit Master title style</a:t>
            </a:r>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dirty="0"/>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B456B33B-BD1C-4C35-B281-0B03AF355C6E}" type="datetimeFigureOut">
              <a:rPr lang="en-US" smtClean="0"/>
              <a:pPr/>
              <a:t>15-Jul-20</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7" name="Slide Number Placeholder 6"/>
          <p:cNvSpPr>
            <a:spLocks noGrp="1"/>
          </p:cNvSpPr>
          <p:nvPr>
            <p:ph type="sldNum" sz="quarter" idx="12"/>
          </p:nvPr>
        </p:nvSpPr>
        <p:spPr/>
        <p:txBody>
          <a:bodyPr/>
          <a:lstStyle/>
          <a:p>
            <a:fld id="{034CE8C0-11EB-442A-9362-B21DB98B8E5A}" type="slidenum">
              <a:rPr lang="en-US" smtClean="0"/>
              <a:pPr/>
              <a:t>‹#›</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B456B33B-BD1C-4C35-B281-0B03AF355C6E}" type="datetimeFigureOut">
              <a:rPr lang="en-US" smtClean="0"/>
              <a:pPr/>
              <a:t>15-Jul-20</a:t>
            </a:fld>
            <a:endParaRPr lang="en-US" dirty="0"/>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034CE8C0-11EB-442A-9362-B21DB98B8E5A}" type="slidenum">
              <a:rPr lang="en-US" smtClean="0"/>
              <a:pPr/>
              <a:t>‹#›</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png"/><Relationship Id="rId7" Type="http://schemas.openxmlformats.org/officeDocument/2006/relationships/image" Target="../media/image6.jpeg"/><Relationship Id="rId2" Type="http://schemas.openxmlformats.org/officeDocument/2006/relationships/image" Target="../media/image1.jpeg"/><Relationship Id="rId1" Type="http://schemas.openxmlformats.org/officeDocument/2006/relationships/slideLayout" Target="../slideLayouts/slideLayout1.xml"/><Relationship Id="rId6" Type="http://schemas.openxmlformats.org/officeDocument/2006/relationships/image" Target="../media/image5.png"/><Relationship Id="rId5" Type="http://schemas.openxmlformats.org/officeDocument/2006/relationships/image" Target="../media/image4.png"/><Relationship Id="rId4" Type="http://schemas.openxmlformats.org/officeDocument/2006/relationships/image" Target="../media/image3.jpeg"/></Relationships>
</file>

<file path=ppt/slides/_rels/slide10.xml.rels><?xml version="1.0" encoding="UTF-8" standalone="yes"?>
<Relationships xmlns="http://schemas.openxmlformats.org/package/2006/relationships"><Relationship Id="rId3" Type="http://schemas.openxmlformats.org/officeDocument/2006/relationships/chart" Target="../charts/chart11.xml"/><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3.xml.rels><?xml version="1.0" encoding="UTF-8" standalone="yes"?>
<Relationships xmlns="http://schemas.openxmlformats.org/package/2006/relationships"><Relationship Id="rId3" Type="http://schemas.openxmlformats.org/officeDocument/2006/relationships/chart" Target="../charts/chart12.xm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chart" Target="../charts/chart13.xm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chart" Target="../charts/chart14.xm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18.xml.rels><?xml version="1.0" encoding="UTF-8" standalone="yes"?>
<Relationships xmlns="http://schemas.openxmlformats.org/package/2006/relationships"><Relationship Id="rId3" Type="http://schemas.openxmlformats.org/officeDocument/2006/relationships/chart" Target="../charts/chart15.xml"/><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2" Type="http://schemas.openxmlformats.org/officeDocument/2006/relationships/slideLayout" Target="../slideLayouts/slideLayout6.xml"/><Relationship Id="rId1" Type="http://schemas.openxmlformats.org/officeDocument/2006/relationships/themeOverride" Target="../theme/themeOverride1.xml"/></Relationships>
</file>

<file path=ppt/slides/_rels/slide21.xml.rels><?xml version="1.0" encoding="UTF-8" standalone="yes"?>
<Relationships xmlns="http://schemas.openxmlformats.org/package/2006/relationships"><Relationship Id="rId3" Type="http://schemas.openxmlformats.org/officeDocument/2006/relationships/chart" Target="../charts/chart16.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3" Type="http://schemas.openxmlformats.org/officeDocument/2006/relationships/chart" Target="../charts/chart17.xml"/><Relationship Id="rId2" Type="http://schemas.openxmlformats.org/officeDocument/2006/relationships/notesSlide" Target="../notesSlides/notesSlide14.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25.xml.rels><?xml version="1.0" encoding="UTF-8" standalone="yes"?>
<Relationships xmlns="http://schemas.openxmlformats.org/package/2006/relationships"><Relationship Id="rId3" Type="http://schemas.openxmlformats.org/officeDocument/2006/relationships/chart" Target="../charts/chart18.xml"/><Relationship Id="rId2" Type="http://schemas.openxmlformats.org/officeDocument/2006/relationships/notesSlide" Target="../notesSlides/notesSlide16.xml"/><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3" Type="http://schemas.openxmlformats.org/officeDocument/2006/relationships/chart" Target="../charts/chart19.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notesSlide" Target="../notesSlides/notesSlide18.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chart" Target="../charts/chart20.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29.xml.rels><?xml version="1.0" encoding="UTF-8" standalone="yes"?>
<Relationships xmlns="http://schemas.openxmlformats.org/package/2006/relationships"><Relationship Id="rId2" Type="http://schemas.openxmlformats.org/officeDocument/2006/relationships/chart" Target="../charts/chart21.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chart" Target="../charts/chart1.xml"/><Relationship Id="rId2" Type="http://schemas.openxmlformats.org/officeDocument/2006/relationships/notesSlide" Target="../notesSlides/notesSlide1.xml"/><Relationship Id="rId1" Type="http://schemas.openxmlformats.org/officeDocument/2006/relationships/slideLayout" Target="../slideLayouts/slideLayout2.xml"/><Relationship Id="rId5" Type="http://schemas.openxmlformats.org/officeDocument/2006/relationships/chart" Target="../charts/chart3.xml"/><Relationship Id="rId4" Type="http://schemas.openxmlformats.org/officeDocument/2006/relationships/chart" Target="../charts/chart2.xml"/></Relationships>
</file>

<file path=ppt/slides/_rels/slide30.xml.rels><?xml version="1.0" encoding="UTF-8" standalone="yes"?>
<Relationships xmlns="http://schemas.openxmlformats.org/package/2006/relationships"><Relationship Id="rId2" Type="http://schemas.openxmlformats.org/officeDocument/2006/relationships/chart" Target="../charts/chart22.xml"/><Relationship Id="rId1" Type="http://schemas.openxmlformats.org/officeDocument/2006/relationships/slideLayout" Target="../slideLayouts/slideLayout7.xml"/></Relationships>
</file>

<file path=ppt/slides/_rels/slide31.xml.rels><?xml version="1.0" encoding="UTF-8" standalone="yes"?>
<Relationships xmlns="http://schemas.openxmlformats.org/package/2006/relationships"><Relationship Id="rId3" Type="http://schemas.openxmlformats.org/officeDocument/2006/relationships/chart" Target="../charts/chart23.xml"/><Relationship Id="rId2" Type="http://schemas.openxmlformats.org/officeDocument/2006/relationships/notesSlide" Target="../notesSlides/notesSlide20.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2" Type="http://schemas.openxmlformats.org/officeDocument/2006/relationships/notesSlide" Target="../notesSlides/notesSlide21.xml"/><Relationship Id="rId1" Type="http://schemas.openxmlformats.org/officeDocument/2006/relationships/slideLayout" Target="../slideLayouts/slideLayout2.xml"/></Relationships>
</file>

<file path=ppt/slides/_rels/slide33.xml.rels><?xml version="1.0" encoding="UTF-8" standalone="yes"?>
<Relationships xmlns="http://schemas.openxmlformats.org/package/2006/relationships"><Relationship Id="rId3" Type="http://schemas.openxmlformats.org/officeDocument/2006/relationships/chart" Target="../charts/chart24.xml"/><Relationship Id="rId2" Type="http://schemas.openxmlformats.org/officeDocument/2006/relationships/notesSlide" Target="../notesSlides/notesSlide22.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chart" Target="../charts/chart25.xml"/><Relationship Id="rId2" Type="http://schemas.openxmlformats.org/officeDocument/2006/relationships/notesSlide" Target="../notesSlides/notesSlide23.xml"/><Relationship Id="rId1" Type="http://schemas.openxmlformats.org/officeDocument/2006/relationships/slideLayout" Target="../slideLayouts/slideLayout2.xml"/></Relationships>
</file>

<file path=ppt/slides/_rels/slide35.xml.rels><?xml version="1.0" encoding="UTF-8" standalone="yes"?>
<Relationships xmlns="http://schemas.openxmlformats.org/package/2006/relationships"><Relationship Id="rId3" Type="http://schemas.openxmlformats.org/officeDocument/2006/relationships/chart" Target="../charts/chart26.xml"/><Relationship Id="rId2" Type="http://schemas.openxmlformats.org/officeDocument/2006/relationships/notesSlide" Target="../notesSlides/notesSlide24.xml"/><Relationship Id="rId1" Type="http://schemas.openxmlformats.org/officeDocument/2006/relationships/slideLayout" Target="../slideLayouts/slideLayout2.xml"/></Relationships>
</file>

<file path=ppt/slides/_rels/slide36.xml.rels><?xml version="1.0" encoding="UTF-8" standalone="yes"?>
<Relationships xmlns="http://schemas.openxmlformats.org/package/2006/relationships"><Relationship Id="rId3" Type="http://schemas.openxmlformats.org/officeDocument/2006/relationships/chart" Target="../charts/chart27.xml"/><Relationship Id="rId2" Type="http://schemas.openxmlformats.org/officeDocument/2006/relationships/notesSlide" Target="../notesSlides/notesSlide25.xml"/><Relationship Id="rId1" Type="http://schemas.openxmlformats.org/officeDocument/2006/relationships/slideLayout" Target="../slideLayouts/slideLayout2.xml"/></Relationships>
</file>

<file path=ppt/slides/_rels/slide37.xml.rels><?xml version="1.0" encoding="UTF-8" standalone="yes"?>
<Relationships xmlns="http://schemas.openxmlformats.org/package/2006/relationships"><Relationship Id="rId3" Type="http://schemas.openxmlformats.org/officeDocument/2006/relationships/chart" Target="../charts/chart28.xml"/><Relationship Id="rId2" Type="http://schemas.openxmlformats.org/officeDocument/2006/relationships/notesSlide" Target="../notesSlides/notesSlide26.xml"/><Relationship Id="rId1" Type="http://schemas.openxmlformats.org/officeDocument/2006/relationships/slideLayout" Target="../slideLayouts/slideLayout2.xml"/><Relationship Id="rId4" Type="http://schemas.openxmlformats.org/officeDocument/2006/relationships/chart" Target="../charts/chart29.xml"/></Relationships>
</file>

<file path=ppt/slides/_rels/slide3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39.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chart" Target="../charts/chart4.xml"/><Relationship Id="rId2" Type="http://schemas.openxmlformats.org/officeDocument/2006/relationships/notesSlide" Target="../notesSlides/notesSlide2.xml"/><Relationship Id="rId1" Type="http://schemas.openxmlformats.org/officeDocument/2006/relationships/slideLayout" Target="../slideLayouts/slideLayout2.xml"/><Relationship Id="rId4" Type="http://schemas.openxmlformats.org/officeDocument/2006/relationships/chart" Target="../charts/chart5.xml"/></Relationships>
</file>

<file path=ppt/slides/_rels/slide40.xml.rels><?xml version="1.0" encoding="UTF-8" standalone="yes"?>
<Relationships xmlns="http://schemas.openxmlformats.org/package/2006/relationships"><Relationship Id="rId3" Type="http://schemas.openxmlformats.org/officeDocument/2006/relationships/chart" Target="../charts/chart30.xml"/><Relationship Id="rId2" Type="http://schemas.openxmlformats.org/officeDocument/2006/relationships/notesSlide" Target="../notesSlides/notesSlide27.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2" Type="http://schemas.openxmlformats.org/officeDocument/2006/relationships/notesSlide" Target="../notesSlides/notesSlide28.xml"/><Relationship Id="rId1" Type="http://schemas.openxmlformats.org/officeDocument/2006/relationships/slideLayout" Target="../slideLayouts/slideLayout2.xml"/></Relationships>
</file>

<file path=ppt/slides/_rels/slide42.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chart" Target="../charts/chart31.xml"/><Relationship Id="rId2" Type="http://schemas.openxmlformats.org/officeDocument/2006/relationships/notesSlide" Target="../notesSlides/notesSlide29.xml"/><Relationship Id="rId1" Type="http://schemas.openxmlformats.org/officeDocument/2006/relationships/slideLayout" Target="../slideLayouts/slideLayout2.xml"/></Relationships>
</file>

<file path=ppt/slides/_rels/slide44.xml.rels><?xml version="1.0" encoding="UTF-8" standalone="yes"?>
<Relationships xmlns="http://schemas.openxmlformats.org/package/2006/relationships"><Relationship Id="rId3" Type="http://schemas.openxmlformats.org/officeDocument/2006/relationships/chart" Target="../charts/chart32.xml"/><Relationship Id="rId2" Type="http://schemas.openxmlformats.org/officeDocument/2006/relationships/notesSlide" Target="../notesSlides/notesSlide30.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chart" Target="../charts/chart33.xml"/><Relationship Id="rId2" Type="http://schemas.openxmlformats.org/officeDocument/2006/relationships/notesSlide" Target="../notesSlides/notesSlide31.xml"/><Relationship Id="rId1" Type="http://schemas.openxmlformats.org/officeDocument/2006/relationships/slideLayout" Target="../slideLayouts/slideLayout2.xml"/></Relationships>
</file>

<file path=ppt/slides/_rels/slide46.xml.rels><?xml version="1.0" encoding="UTF-8" standalone="yes"?>
<Relationships xmlns="http://schemas.openxmlformats.org/package/2006/relationships"><Relationship Id="rId3" Type="http://schemas.openxmlformats.org/officeDocument/2006/relationships/chart" Target="../charts/chart34.xml"/><Relationship Id="rId2" Type="http://schemas.openxmlformats.org/officeDocument/2006/relationships/notesSlide" Target="../notesSlides/notesSlide32.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chart" Target="../charts/chart35.xml"/><Relationship Id="rId2" Type="http://schemas.openxmlformats.org/officeDocument/2006/relationships/notesSlide" Target="../notesSlides/notesSlide33.xml"/><Relationship Id="rId1" Type="http://schemas.openxmlformats.org/officeDocument/2006/relationships/slideLayout" Target="../slideLayouts/slideLayout2.xml"/></Relationships>
</file>

<file path=ppt/slides/_rels/slide4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chart" Target="../charts/chart6.xml"/><Relationship Id="rId1" Type="http://schemas.openxmlformats.org/officeDocument/2006/relationships/slideLayout" Target="../slideLayouts/slideLayout7.xml"/></Relationships>
</file>

<file path=ppt/slides/_rels/slide6.xml.rels><?xml version="1.0" encoding="UTF-8" standalone="yes"?>
<Relationships xmlns="http://schemas.openxmlformats.org/package/2006/relationships"><Relationship Id="rId3" Type="http://schemas.openxmlformats.org/officeDocument/2006/relationships/chart" Target="../charts/chart7.xml"/><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2" Type="http://schemas.openxmlformats.org/officeDocument/2006/relationships/chart" Target="../charts/chart8.xml"/><Relationship Id="rId1" Type="http://schemas.openxmlformats.org/officeDocument/2006/relationships/slideLayout" Target="../slideLayouts/slideLayout4.xml"/></Relationships>
</file>

<file path=ppt/slides/_rels/slide8.xml.rels><?xml version="1.0" encoding="UTF-8" standalone="yes"?>
<Relationships xmlns="http://schemas.openxmlformats.org/package/2006/relationships"><Relationship Id="rId3" Type="http://schemas.openxmlformats.org/officeDocument/2006/relationships/chart" Target="../charts/chart9.xm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chart" Target="../charts/chart10.xml"/><Relationship Id="rId1" Type="http://schemas.openxmlformats.org/officeDocument/2006/relationships/slideLayout" Target="../slideLayouts/slideLayout8.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762000" y="1446335"/>
            <a:ext cx="7772400" cy="2457450"/>
          </a:xfrm>
        </p:spPr>
        <p:txBody>
          <a:bodyPr>
            <a:noAutofit/>
          </a:bodyPr>
          <a:lstStyle/>
          <a:p>
            <a:br>
              <a:rPr lang="en-US" sz="2800" b="1" dirty="0">
                <a:latin typeface="Sylfaen" pitchFamily="18" charset="0"/>
              </a:rPr>
            </a:br>
            <a:r>
              <a:rPr lang="en-US" sz="2400" b="1" dirty="0"/>
              <a:t>Monitoring knowledge, risk perceptions, preventive behaviours, and public trust of the Ethnic Minorities in the current coronavirus outbreak in Georgia</a:t>
            </a:r>
            <a:br>
              <a:rPr lang="en-US" sz="2400" dirty="0"/>
            </a:br>
            <a:br>
              <a:rPr lang="ka-GE" sz="2800" b="1" dirty="0">
                <a:latin typeface="Sylfaen" pitchFamily="18" charset="0"/>
              </a:rPr>
            </a:br>
            <a:br>
              <a:rPr lang="en-US" sz="1600" b="1" dirty="0">
                <a:solidFill>
                  <a:schemeClr val="tx2"/>
                </a:solidFill>
                <a:latin typeface="Sylfaen" pitchFamily="18" charset="0"/>
              </a:rPr>
            </a:br>
            <a:r>
              <a:rPr lang="en-US" sz="1600" b="1" dirty="0">
                <a:solidFill>
                  <a:schemeClr val="tx2"/>
                </a:solidFill>
                <a:latin typeface="Sylfaen" pitchFamily="18" charset="0"/>
              </a:rPr>
              <a:t>(The Report of the Fourth Wave Study)</a:t>
            </a:r>
            <a:br>
              <a:rPr lang="en-US" sz="1600" dirty="0">
                <a:solidFill>
                  <a:schemeClr val="tx2"/>
                </a:solidFill>
                <a:latin typeface="Sylfaen" pitchFamily="18" charset="0"/>
              </a:rPr>
            </a:br>
            <a:endParaRPr lang="en-US" sz="1600" dirty="0">
              <a:solidFill>
                <a:schemeClr val="tx2"/>
              </a:solidFill>
              <a:latin typeface="Sylfaen" pitchFamily="18" charset="0"/>
            </a:endParaRPr>
          </a:p>
        </p:txBody>
      </p:sp>
      <p:sp>
        <p:nvSpPr>
          <p:cNvPr id="3" name="Subtitle 2"/>
          <p:cNvSpPr>
            <a:spLocks noGrp="1"/>
          </p:cNvSpPr>
          <p:nvPr>
            <p:ph type="subTitle" idx="1"/>
          </p:nvPr>
        </p:nvSpPr>
        <p:spPr>
          <a:xfrm>
            <a:off x="1447800" y="4038600"/>
            <a:ext cx="6400800" cy="1752600"/>
          </a:xfrm>
        </p:spPr>
        <p:txBody>
          <a:bodyPr>
            <a:normAutofit/>
          </a:bodyPr>
          <a:lstStyle/>
          <a:p>
            <a:r>
              <a:rPr lang="ka-GE" sz="2000" b="1" dirty="0">
                <a:solidFill>
                  <a:schemeClr val="tx1"/>
                </a:solidFill>
                <a:latin typeface="Sylfaen" pitchFamily="18" charset="0"/>
              </a:rPr>
              <a:t>27-29 </a:t>
            </a:r>
            <a:r>
              <a:rPr lang="en-US" sz="2000" b="1" dirty="0">
                <a:solidFill>
                  <a:schemeClr val="tx1"/>
                </a:solidFill>
                <a:latin typeface="Sylfaen" pitchFamily="18" charset="0"/>
              </a:rPr>
              <a:t>May, </a:t>
            </a:r>
            <a:r>
              <a:rPr lang="ka-GE" sz="2000" b="1" dirty="0">
                <a:solidFill>
                  <a:schemeClr val="tx1"/>
                </a:solidFill>
                <a:latin typeface="Sylfaen" pitchFamily="18" charset="0"/>
              </a:rPr>
              <a:t>2020</a:t>
            </a:r>
            <a:br>
              <a:rPr lang="en-US" sz="2000" b="1" dirty="0">
                <a:solidFill>
                  <a:schemeClr val="tx1"/>
                </a:solidFill>
                <a:latin typeface="Sylfaen" pitchFamily="18" charset="0"/>
              </a:rPr>
            </a:br>
            <a:endParaRPr lang="en-US" sz="2000" b="1" dirty="0">
              <a:solidFill>
                <a:schemeClr val="tx1"/>
              </a:solidFill>
              <a:latin typeface="Sylfaen" pitchFamily="18" charset="0"/>
            </a:endParaRPr>
          </a:p>
        </p:txBody>
      </p:sp>
      <p:pic>
        <p:nvPicPr>
          <p:cNvPr id="7" name="image1.jpeg">
            <a:extLst>
              <a:ext uri="{FF2B5EF4-FFF2-40B4-BE49-F238E27FC236}">
                <a16:creationId xmlns:a16="http://schemas.microsoft.com/office/drawing/2014/main" id="{1827E93A-0CF5-4028-AA45-04B0528BA292}"/>
              </a:ext>
            </a:extLst>
          </p:cNvPr>
          <p:cNvPicPr/>
          <p:nvPr/>
        </p:nvPicPr>
        <p:blipFill>
          <a:blip r:embed="rId2" cstate="print"/>
          <a:stretch>
            <a:fillRect/>
          </a:stretch>
        </p:blipFill>
        <p:spPr>
          <a:xfrm>
            <a:off x="4340225" y="4495800"/>
            <a:ext cx="615950" cy="533400"/>
          </a:xfrm>
          <a:prstGeom prst="rect">
            <a:avLst/>
          </a:prstGeom>
        </p:spPr>
      </p:pic>
      <p:pic>
        <p:nvPicPr>
          <p:cNvPr id="8" name="Picture 7" descr="D:\Yago\Projects\COVID 19\thumbnail.png">
            <a:extLst>
              <a:ext uri="{FF2B5EF4-FFF2-40B4-BE49-F238E27FC236}">
                <a16:creationId xmlns:a16="http://schemas.microsoft.com/office/drawing/2014/main" id="{C57D13A4-0EFA-4B42-80D3-B4659E90CC13}"/>
              </a:ext>
            </a:extLst>
          </p:cNvPr>
          <p:cNvPicPr/>
          <p:nvPr/>
        </p:nvPicPr>
        <p:blipFill>
          <a:blip r:embed="rId3" cstate="print">
            <a:extLst>
              <a:ext uri="{28A0092B-C50C-407E-A947-70E740481C1C}">
                <a14:useLocalDpi xmlns:a14="http://schemas.microsoft.com/office/drawing/2010/main" val="0"/>
              </a:ext>
            </a:extLst>
          </a:blip>
          <a:srcRect/>
          <a:stretch>
            <a:fillRect/>
          </a:stretch>
        </p:blipFill>
        <p:spPr bwMode="auto">
          <a:xfrm>
            <a:off x="32238" y="0"/>
            <a:ext cx="2406162" cy="1100358"/>
          </a:xfrm>
          <a:prstGeom prst="rect">
            <a:avLst/>
          </a:prstGeom>
          <a:noFill/>
          <a:ln>
            <a:noFill/>
          </a:ln>
        </p:spPr>
      </p:pic>
      <p:pic>
        <p:nvPicPr>
          <p:cNvPr id="9" name="Picture 8" descr="A close up of a sign&#10;&#10;Description automatically generated">
            <a:extLst>
              <a:ext uri="{FF2B5EF4-FFF2-40B4-BE49-F238E27FC236}">
                <a16:creationId xmlns:a16="http://schemas.microsoft.com/office/drawing/2014/main" id="{6AE79ACF-469B-409F-B515-2845F2B0E92B}"/>
              </a:ext>
            </a:extLst>
          </p:cNvPr>
          <p:cNvPicPr>
            <a:picLocks noChangeAspect="1"/>
          </p:cNvPicPr>
          <p:nvPr/>
        </p:nvPicPr>
        <p:blipFill>
          <a:blip r:embed="rId4" cstate="print">
            <a:extLst>
              <a:ext uri="{28A0092B-C50C-407E-A947-70E740481C1C}">
                <a14:useLocalDpi xmlns:a14="http://schemas.microsoft.com/office/drawing/2010/main" val="0"/>
              </a:ext>
            </a:extLst>
          </a:blip>
          <a:stretch>
            <a:fillRect/>
          </a:stretch>
        </p:blipFill>
        <p:spPr>
          <a:xfrm>
            <a:off x="7565998" y="5715000"/>
            <a:ext cx="968402" cy="1066800"/>
          </a:xfrm>
          <a:prstGeom prst="rect">
            <a:avLst/>
          </a:prstGeom>
        </p:spPr>
      </p:pic>
      <p:pic>
        <p:nvPicPr>
          <p:cNvPr id="10" name="Picture 9" descr="A picture containing drawing&#10;&#10;Description automatically generated">
            <a:extLst>
              <a:ext uri="{FF2B5EF4-FFF2-40B4-BE49-F238E27FC236}">
                <a16:creationId xmlns:a16="http://schemas.microsoft.com/office/drawing/2014/main" id="{F14B40D8-9718-4BE4-A781-17C3B7955F09}"/>
              </a:ext>
            </a:extLst>
          </p:cNvPr>
          <p:cNvPicPr>
            <a:picLocks noChangeAspect="1"/>
          </p:cNvPicPr>
          <p:nvPr/>
        </p:nvPicPr>
        <p:blipFill>
          <a:blip r:embed="rId5" cstate="print">
            <a:extLst>
              <a:ext uri="{28A0092B-C50C-407E-A947-70E740481C1C}">
                <a14:useLocalDpi xmlns:a14="http://schemas.microsoft.com/office/drawing/2010/main" val="0"/>
              </a:ext>
            </a:extLst>
          </a:blip>
          <a:stretch>
            <a:fillRect/>
          </a:stretch>
        </p:blipFill>
        <p:spPr>
          <a:xfrm>
            <a:off x="7696200" y="0"/>
            <a:ext cx="1447800" cy="1001031"/>
          </a:xfrm>
          <a:prstGeom prst="rect">
            <a:avLst/>
          </a:prstGeom>
        </p:spPr>
      </p:pic>
      <p:pic>
        <p:nvPicPr>
          <p:cNvPr id="11" name="Picture 10" descr="A picture containing black, screen, television, white&#10;&#10;Description automatically generated">
            <a:extLst>
              <a:ext uri="{FF2B5EF4-FFF2-40B4-BE49-F238E27FC236}">
                <a16:creationId xmlns:a16="http://schemas.microsoft.com/office/drawing/2014/main" id="{9205FF7A-4F6E-4EDD-8407-FA23CFC4EF53}"/>
              </a:ext>
            </a:extLst>
          </p:cNvPr>
          <p:cNvPicPr>
            <a:picLocks noChangeAspect="1"/>
          </p:cNvPicPr>
          <p:nvPr/>
        </p:nvPicPr>
        <p:blipFill>
          <a:blip r:embed="rId6">
            <a:extLst>
              <a:ext uri="{28A0092B-C50C-407E-A947-70E740481C1C}">
                <a14:useLocalDpi xmlns:a14="http://schemas.microsoft.com/office/drawing/2010/main" val="0"/>
              </a:ext>
            </a:extLst>
          </a:blip>
          <a:stretch>
            <a:fillRect/>
          </a:stretch>
        </p:blipFill>
        <p:spPr>
          <a:xfrm>
            <a:off x="2873375" y="152400"/>
            <a:ext cx="3860800" cy="762000"/>
          </a:xfrm>
          <a:prstGeom prst="rect">
            <a:avLst/>
          </a:prstGeom>
        </p:spPr>
      </p:pic>
      <p:pic>
        <p:nvPicPr>
          <p:cNvPr id="12" name="Picture 11" descr="A picture containing drawing&#10;&#10;Description automatically generated">
            <a:extLst>
              <a:ext uri="{FF2B5EF4-FFF2-40B4-BE49-F238E27FC236}">
                <a16:creationId xmlns:a16="http://schemas.microsoft.com/office/drawing/2014/main" id="{AFFE5A77-6854-4905-BEEC-A57706D39FE6}"/>
              </a:ext>
            </a:extLst>
          </p:cNvPr>
          <p:cNvPicPr>
            <a:picLocks noChangeAspect="1"/>
          </p:cNvPicPr>
          <p:nvPr/>
        </p:nvPicPr>
        <p:blipFill>
          <a:blip r:embed="rId7" cstate="print">
            <a:extLst>
              <a:ext uri="{28A0092B-C50C-407E-A947-70E740481C1C}">
                <a14:useLocalDpi xmlns:a14="http://schemas.microsoft.com/office/drawing/2010/main" val="0"/>
              </a:ext>
            </a:extLst>
          </a:blip>
          <a:stretch>
            <a:fillRect/>
          </a:stretch>
        </p:blipFill>
        <p:spPr>
          <a:xfrm>
            <a:off x="457200" y="5690870"/>
            <a:ext cx="3359150" cy="901700"/>
          </a:xfrm>
          <a:prstGeom prst="rect">
            <a:avLst/>
          </a:prstGeom>
        </p:spPr>
      </p:pic>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706725727"/>
              </p:ext>
            </p:extLst>
          </p:nvPr>
        </p:nvGraphicFramePr>
        <p:xfrm>
          <a:off x="152400" y="533400"/>
          <a:ext cx="4038600" cy="1051116"/>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solidFill>
                            <a:schemeClr val="tx1"/>
                          </a:solidFill>
                          <a:effectLst/>
                          <a:latin typeface="Sylfaen" pitchFamily="18" charset="0"/>
                        </a:rPr>
                        <a:t> </a:t>
                      </a:r>
                      <a:endParaRPr lang="en-US" sz="1800" dirty="0">
                        <a:solidFill>
                          <a:schemeClr val="tx1"/>
                        </a:solidFill>
                        <a:effectLst/>
                        <a:latin typeface="Sylfaen" pitchFamily="18" charset="0"/>
                      </a:endParaRPr>
                    </a:p>
                    <a:p>
                      <a:pPr marL="0" marR="0" algn="ctr">
                        <a:lnSpc>
                          <a:spcPct val="107000"/>
                        </a:lnSpc>
                        <a:spcBef>
                          <a:spcPts val="0"/>
                        </a:spcBef>
                        <a:spcAft>
                          <a:spcPts val="0"/>
                        </a:spcAft>
                      </a:pPr>
                      <a:r>
                        <a:rPr lang="en-US" sz="1800" dirty="0">
                          <a:solidFill>
                            <a:schemeClr val="tx1"/>
                          </a:solidFill>
                          <a:effectLst/>
                          <a:latin typeface="Sylfaen" pitchFamily="18" charset="0"/>
                        </a:rPr>
                        <a:t>Knowledge Gaps of the Respondents </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4160011"/>
              </p:ext>
            </p:extLst>
          </p:nvPr>
        </p:nvGraphicFramePr>
        <p:xfrm>
          <a:off x="138545" y="1524000"/>
          <a:ext cx="4052455" cy="4226623"/>
        </p:xfrm>
        <a:graphic>
          <a:graphicData uri="http://schemas.openxmlformats.org/drawingml/2006/table">
            <a:tbl>
              <a:tblPr firstRow="1" firstCol="1" bandRow="1">
                <a:tableStyleId>{5C22544A-7EE6-4342-B048-85BDC9FD1C3A}</a:tableStyleId>
              </a:tblPr>
              <a:tblGrid>
                <a:gridCol w="4052455">
                  <a:extLst>
                    <a:ext uri="{9D8B030D-6E8A-4147-A177-3AD203B41FA5}">
                      <a16:colId xmlns:a16="http://schemas.microsoft.com/office/drawing/2014/main" val="3901855696"/>
                    </a:ext>
                  </a:extLst>
                </a:gridCol>
              </a:tblGrid>
              <a:tr h="4226623">
                <a:tc>
                  <a:txBody>
                    <a:bodyPr/>
                    <a:lstStyle/>
                    <a:p>
                      <a:pPr marL="0" indent="0">
                        <a:buFont typeface="Arial" panose="020B0604020202020204" pitchFamily="34" charset="0"/>
                        <a:buNone/>
                      </a:pPr>
                      <a:r>
                        <a:rPr lang="en-US" sz="1200" b="1" kern="1200" baseline="0" dirty="0">
                          <a:solidFill>
                            <a:schemeClr val="bg1"/>
                          </a:solidFill>
                          <a:effectLst/>
                          <a:latin typeface="Sylfaen" pitchFamily="18" charset="0"/>
                          <a:ea typeface="+mn-ea"/>
                          <a:cs typeface="+mn-cs"/>
                        </a:rPr>
                        <a:t>There are serious gaps in the knowledge of the respondents in both of the regions: </a:t>
                      </a:r>
                      <a:endParaRPr lang="ka-GE" sz="1200" b="1" kern="1200" baseline="0" dirty="0">
                        <a:solidFill>
                          <a:schemeClr val="bg1"/>
                        </a:solidFill>
                        <a:effectLst/>
                        <a:latin typeface="Sylfaen" pitchFamily="18" charset="0"/>
                        <a:ea typeface="+mn-ea"/>
                        <a:cs typeface="+mn-cs"/>
                      </a:endParaRPr>
                    </a:p>
                    <a:p>
                      <a:pPr marL="285750" indent="-285750">
                        <a:buFont typeface="Arial" panose="020B0604020202020204" pitchFamily="34" charset="0"/>
                        <a:buChar char="•"/>
                      </a:pPr>
                      <a:r>
                        <a:rPr lang="ka-GE" sz="1200" b="1" kern="1200" baseline="0" dirty="0">
                          <a:solidFill>
                            <a:schemeClr val="bg1"/>
                          </a:solidFill>
                          <a:effectLst/>
                          <a:latin typeface="Sylfaen" pitchFamily="18" charset="0"/>
                          <a:ea typeface="+mn-ea"/>
                          <a:cs typeface="+mn-cs"/>
                        </a:rPr>
                        <a:t>28%</a:t>
                      </a:r>
                      <a:r>
                        <a:rPr lang="en-US" sz="1200" b="1" kern="1200" baseline="0" dirty="0">
                          <a:solidFill>
                            <a:schemeClr val="bg1"/>
                          </a:solidFill>
                          <a:effectLst/>
                          <a:latin typeface="Sylfaen" pitchFamily="18" charset="0"/>
                          <a:ea typeface="+mn-ea"/>
                          <a:cs typeface="+mn-cs"/>
                        </a:rPr>
                        <a:t>  of the respondents in Samtskhe-Javakheti either thinks that there is a treatment drug/vaccine for the Coronavirus or does not know anything about it. The proportion of such respondents is even higher in Kvemo Kartli, amounting to </a:t>
                      </a:r>
                      <a:r>
                        <a:rPr lang="ka-GE" sz="1200" b="1" kern="1200" baseline="0" dirty="0">
                          <a:solidFill>
                            <a:schemeClr val="bg1"/>
                          </a:solidFill>
                          <a:effectLst/>
                          <a:latin typeface="Sylfaen" pitchFamily="18" charset="0"/>
                          <a:ea typeface="+mn-ea"/>
                          <a:cs typeface="+mn-cs"/>
                        </a:rPr>
                        <a:t>42%</a:t>
                      </a:r>
                      <a:r>
                        <a:rPr lang="en-US" sz="1200" b="1" kern="1200" baseline="0" dirty="0">
                          <a:solidFill>
                            <a:schemeClr val="bg1"/>
                          </a:solidFill>
                          <a:effectLst/>
                          <a:latin typeface="Sylfaen" pitchFamily="18" charset="0"/>
                          <a:ea typeface="+mn-ea"/>
                          <a:cs typeface="+mn-cs"/>
                        </a:rPr>
                        <a:t>;</a:t>
                      </a:r>
                    </a:p>
                    <a:p>
                      <a:pPr marL="285750" indent="-285750">
                        <a:buFont typeface="Arial" panose="020B0604020202020204" pitchFamily="34" charset="0"/>
                        <a:buChar char="•"/>
                      </a:pPr>
                      <a:r>
                        <a:rPr lang="en-US" sz="1200" b="1" kern="1200" baseline="0" dirty="0">
                          <a:solidFill>
                            <a:schemeClr val="bg1"/>
                          </a:solidFill>
                          <a:effectLst/>
                          <a:latin typeface="Sylfaen" pitchFamily="18" charset="0"/>
                          <a:ea typeface="+mn-ea"/>
                          <a:cs typeface="+mn-cs"/>
                        </a:rPr>
                        <a:t>In Samtskhe-Javakheti more than fourth of the respondents said that they did not know did not know if the infection is transmissible via the fecal-oral route.  Significantly more respondents polled in Kvemo Kartli, </a:t>
                      </a:r>
                      <a:r>
                        <a:rPr lang="ka-GE" sz="1200" b="1" kern="1200" baseline="0" dirty="0">
                          <a:solidFill>
                            <a:schemeClr val="bg1"/>
                          </a:solidFill>
                          <a:effectLst/>
                          <a:latin typeface="Sylfaen" pitchFamily="18" charset="0"/>
                          <a:ea typeface="+mn-ea"/>
                          <a:cs typeface="+mn-cs"/>
                        </a:rPr>
                        <a:t>42%</a:t>
                      </a:r>
                      <a:r>
                        <a:rPr lang="en-US" sz="1200" b="1" kern="1200" baseline="0" dirty="0">
                          <a:solidFill>
                            <a:schemeClr val="bg1"/>
                          </a:solidFill>
                          <a:effectLst/>
                          <a:latin typeface="Sylfaen" pitchFamily="18" charset="0"/>
                          <a:ea typeface="+mn-ea"/>
                          <a:cs typeface="+mn-cs"/>
                        </a:rPr>
                        <a:t> of them, said that they did not know about the transmission via this route, and </a:t>
                      </a:r>
                      <a:r>
                        <a:rPr lang="ka-GE" sz="1200" b="1" kern="1200" dirty="0">
                          <a:solidFill>
                            <a:schemeClr val="bg1"/>
                          </a:solidFill>
                          <a:effectLst/>
                          <a:latin typeface="Sylfaen" pitchFamily="18" charset="0"/>
                          <a:ea typeface="+mn-ea"/>
                          <a:cs typeface="+mn-cs"/>
                        </a:rPr>
                        <a:t>16%</a:t>
                      </a:r>
                      <a:r>
                        <a:rPr lang="en-US" sz="1200" b="1" kern="1200" dirty="0">
                          <a:solidFill>
                            <a:schemeClr val="bg1"/>
                          </a:solidFill>
                          <a:effectLst/>
                          <a:latin typeface="Sylfaen" pitchFamily="18" charset="0"/>
                          <a:ea typeface="+mn-ea"/>
                          <a:cs typeface="+mn-cs"/>
                        </a:rPr>
                        <a:t> of the respondents said that it is not transmissible via this route;</a:t>
                      </a:r>
                      <a:endParaRPr lang="ka-GE" sz="1200" b="1" kern="1200" baseline="0" dirty="0">
                        <a:solidFill>
                          <a:schemeClr val="bg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bg1"/>
                          </a:solidFill>
                          <a:effectLst/>
                          <a:latin typeface="Sylfaen" pitchFamily="18" charset="0"/>
                          <a:ea typeface="+mn-ea"/>
                          <a:cs typeface="+mn-cs"/>
                        </a:rPr>
                        <a:t>The majority of the respondents in both of the regions consider that infants, children aged </a:t>
                      </a:r>
                      <a:r>
                        <a:rPr lang="ka-GE" sz="1200" b="1" kern="1200" dirty="0">
                          <a:solidFill>
                            <a:schemeClr val="bg1"/>
                          </a:solidFill>
                          <a:effectLst/>
                          <a:latin typeface="Sylfaen" pitchFamily="18" charset="0"/>
                          <a:ea typeface="+mn-ea"/>
                          <a:cs typeface="+mn-cs"/>
                        </a:rPr>
                        <a:t>1-5 </a:t>
                      </a:r>
                      <a:r>
                        <a:rPr lang="en-US" sz="1200" b="1" kern="1200" dirty="0">
                          <a:solidFill>
                            <a:schemeClr val="bg1"/>
                          </a:solidFill>
                          <a:effectLst/>
                          <a:latin typeface="Sylfaen" pitchFamily="18" charset="0"/>
                          <a:ea typeface="+mn-ea"/>
                          <a:cs typeface="+mn-cs"/>
                        </a:rPr>
                        <a:t>and pregnant women belong to the risk groups.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endParaRPr lang="ka-GE" sz="1300" b="1" kern="1200" dirty="0">
                        <a:solidFill>
                          <a:schemeClr val="bg1"/>
                        </a:solidFill>
                        <a:effectLst/>
                        <a:latin typeface="Sylfaen" pitchFamily="18" charset="0"/>
                        <a:ea typeface="+mn-ea"/>
                        <a:cs typeface="+mn-cs"/>
                      </a:endParaRPr>
                    </a:p>
                    <a:p>
                      <a:pPr marL="0" indent="0" algn="ctr">
                        <a:buFont typeface="Arial" panose="020B0604020202020204" pitchFamily="34" charset="0"/>
                        <a:buNone/>
                      </a:pPr>
                      <a:r>
                        <a:rPr lang="en-US" sz="1300" b="1" kern="1200" baseline="0" dirty="0">
                          <a:solidFill>
                            <a:srgbClr val="C00000"/>
                          </a:solidFill>
                          <a:effectLst/>
                          <a:latin typeface="Sylfaen" pitchFamily="18" charset="0"/>
                          <a:ea typeface="+mn-ea"/>
                          <a:cs typeface="+mn-cs"/>
                        </a:rPr>
                        <a:t>The objective knowledge gaps  demonstrated by the ethnic minorities, repeat the existing tendencies in the Georgia population.</a:t>
                      </a:r>
                      <a:endParaRPr lang="ka-GE" sz="1300" b="1" kern="1200" baseline="0" dirty="0">
                        <a:solidFill>
                          <a:srgbClr val="C00000"/>
                        </a:solidFill>
                        <a:effectLst/>
                        <a:latin typeface="Sylfaen" pitchFamily="18" charset="0"/>
                        <a:ea typeface="+mn-ea"/>
                        <a:cs typeface="+mn-cs"/>
                      </a:endParaRPr>
                    </a:p>
                    <a:p>
                      <a:pPr marL="0" indent="0" algn="ctr">
                        <a:buFont typeface="Arial" panose="020B0604020202020204" pitchFamily="34" charset="0"/>
                        <a:buNone/>
                      </a:pPr>
                      <a:endParaRPr lang="ka-GE" sz="13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8" name="Chart 7"/>
          <p:cNvGraphicFramePr/>
          <p:nvPr>
            <p:extLst>
              <p:ext uri="{D42A27DB-BD31-4B8C-83A1-F6EECF244321}">
                <p14:modId xmlns:p14="http://schemas.microsoft.com/office/powerpoint/2010/main" val="3023988689"/>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6" name="TextBox 5">
            <a:extLst>
              <a:ext uri="{FF2B5EF4-FFF2-40B4-BE49-F238E27FC236}">
                <a16:creationId xmlns:a16="http://schemas.microsoft.com/office/drawing/2014/main" id="{F5931445-8A93-4642-A4AC-597BE15B1737}"/>
              </a:ext>
            </a:extLst>
          </p:cNvPr>
          <p:cNvSpPr txBox="1"/>
          <p:nvPr/>
        </p:nvSpPr>
        <p:spPr>
          <a:xfrm rot="16200000">
            <a:off x="4173070" y="842918"/>
            <a:ext cx="1219200" cy="600164"/>
          </a:xfrm>
          <a:prstGeom prst="rect">
            <a:avLst/>
          </a:prstGeom>
          <a:solidFill>
            <a:schemeClr val="bg1"/>
          </a:solidFill>
        </p:spPr>
        <p:txBody>
          <a:bodyPr wrap="square" rtlCol="0">
            <a:spAutoFit/>
          </a:bodyPr>
          <a:lstStyle/>
          <a:p>
            <a:r>
              <a:rPr lang="en-US" sz="1100" dirty="0"/>
              <a:t>Coronavirus drug</a:t>
            </a:r>
            <a:r>
              <a:rPr lang="ka-GE" sz="1100" dirty="0"/>
              <a:t>/</a:t>
            </a:r>
            <a:r>
              <a:rPr lang="en-US" sz="1100" dirty="0"/>
              <a:t> vaccine</a:t>
            </a:r>
            <a:r>
              <a:rPr lang="ka-GE" sz="1100" dirty="0"/>
              <a:t> </a:t>
            </a:r>
            <a:r>
              <a:rPr lang="en-US" sz="1100" dirty="0"/>
              <a:t>exists </a:t>
            </a:r>
          </a:p>
          <a:p>
            <a:endParaRPr lang="en-US" sz="1100" dirty="0"/>
          </a:p>
        </p:txBody>
      </p:sp>
      <p:sp>
        <p:nvSpPr>
          <p:cNvPr id="7" name="TextBox 6">
            <a:extLst>
              <a:ext uri="{FF2B5EF4-FFF2-40B4-BE49-F238E27FC236}">
                <a16:creationId xmlns:a16="http://schemas.microsoft.com/office/drawing/2014/main" id="{23088C3B-D9DF-4D92-9C8C-D625123609B2}"/>
              </a:ext>
            </a:extLst>
          </p:cNvPr>
          <p:cNvSpPr txBox="1"/>
          <p:nvPr/>
        </p:nvSpPr>
        <p:spPr>
          <a:xfrm rot="16200000">
            <a:off x="4054579" y="4860294"/>
            <a:ext cx="1905000" cy="261610"/>
          </a:xfrm>
          <a:prstGeom prst="rect">
            <a:avLst/>
          </a:prstGeom>
          <a:solidFill>
            <a:schemeClr val="bg1"/>
          </a:solidFill>
        </p:spPr>
        <p:txBody>
          <a:bodyPr wrap="square" rtlCol="0">
            <a:spAutoFit/>
          </a:bodyPr>
          <a:lstStyle/>
          <a:p>
            <a:r>
              <a:rPr lang="en-US" sz="1100" dirty="0">
                <a:effectLst/>
                <a:latin typeface="+mj-lt"/>
                <a:ea typeface="Calibri" panose="020F0502020204030204" pitchFamily="34" charset="0"/>
                <a:cs typeface="Arial" panose="020B0604020202020204" pitchFamily="34" charset="0"/>
              </a:rPr>
              <a:t>Risk groups are</a:t>
            </a:r>
            <a:endParaRPr lang="en-US" sz="1100" dirty="0">
              <a:latin typeface="+mj-lt"/>
            </a:endParaRPr>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16764315"/>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dirty="0">
                          <a:solidFill>
                            <a:schemeClr val="tx1"/>
                          </a:solidFill>
                          <a:effectLst/>
                          <a:latin typeface="Sylfaen" pitchFamily="18" charset="0"/>
                          <a:ea typeface="+mn-ea"/>
                          <a:cs typeface="+mn-cs"/>
                        </a:rPr>
                        <a:t>Indicators of Objective Knowledge</a:t>
                      </a:r>
                      <a:r>
                        <a:rPr lang="ka-GE" sz="1800" dirty="0">
                          <a:solidFill>
                            <a:schemeClr val="tx1"/>
                          </a:solidFill>
                          <a:effectLst/>
                          <a:latin typeface="Sylfaen" pitchFamily="18" charset="0"/>
                          <a:ea typeface="+mn-ea"/>
                          <a:cs typeface="+mn-cs"/>
                        </a:rPr>
                        <a:t> </a:t>
                      </a: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rgbClr val="FFFF00"/>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589431257"/>
              </p:ext>
            </p:extLst>
          </p:nvPr>
        </p:nvGraphicFramePr>
        <p:xfrm>
          <a:off x="152400" y="914400"/>
          <a:ext cx="8610600" cy="18288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143000">
                <a:tc>
                  <a:txBody>
                    <a:bodyPr/>
                    <a:lstStyle/>
                    <a:p>
                      <a:pPr lvl="0"/>
                      <a:r>
                        <a:rPr lang="en-US" sz="1800" b="1" u="sng" kern="1200" dirty="0">
                          <a:solidFill>
                            <a:schemeClr val="tx1"/>
                          </a:solidFill>
                          <a:effectLst/>
                          <a:latin typeface="Sylfaen" pitchFamily="18" charset="0"/>
                          <a:ea typeface="+mn-ea"/>
                          <a:cs typeface="+mn-cs"/>
                        </a:rPr>
                        <a:t>Samtskhe-Javakheti</a:t>
                      </a:r>
                      <a:r>
                        <a:rPr lang="ka-GE" sz="1800" b="1" u="sng" kern="1200" baseline="0" dirty="0">
                          <a:solidFill>
                            <a:schemeClr val="tx1"/>
                          </a:solidFill>
                          <a:effectLst/>
                          <a:latin typeface="Sylfaen" pitchFamily="18" charset="0"/>
                          <a:ea typeface="+mn-ea"/>
                          <a:cs typeface="+mn-cs"/>
                        </a:rPr>
                        <a:t>:</a:t>
                      </a:r>
                      <a:endParaRPr lang="ka-GE" sz="1800" b="1" u="sng"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en-US" sz="1800" b="1" kern="1200" dirty="0">
                          <a:solidFill>
                            <a:schemeClr val="tx1"/>
                          </a:solidFill>
                          <a:effectLst/>
                          <a:latin typeface="Sylfaen" pitchFamily="18" charset="0"/>
                          <a:ea typeface="+mn-ea"/>
                          <a:cs typeface="+mn-cs"/>
                        </a:rPr>
                        <a:t>Those respondents who believe that the virus spreads fast, are better informed about the Coronavirus preventive measures compared with those respondents who believe that the virus spreads slow.</a:t>
                      </a:r>
                    </a:p>
                    <a:p>
                      <a:pPr marL="285750" indent="-285750">
                        <a:buFont typeface="Arial" panose="020B0604020202020204" pitchFamily="34" charset="0"/>
                        <a:buChar char="•"/>
                      </a:pPr>
                      <a:r>
                        <a:rPr lang="en-US" sz="1800" b="1" kern="1200" dirty="0">
                          <a:solidFill>
                            <a:schemeClr val="tx1"/>
                          </a:solidFill>
                          <a:effectLst/>
                          <a:latin typeface="Sylfaen" pitchFamily="18" charset="0"/>
                          <a:ea typeface="+mn-ea"/>
                          <a:cs typeface="+mn-cs"/>
                        </a:rPr>
                        <a:t>The trust towards the Governmental authorities impact identifying correct preventive measures.</a:t>
                      </a:r>
                    </a:p>
                    <a:p>
                      <a:pPr marL="0" lvl="0" algn="l" defTabSz="914400" rtl="0" eaLnBrk="1" latinLnBrk="0" hangingPunct="1"/>
                      <a:endParaRPr lang="en-US" sz="12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639781088"/>
              </p:ext>
            </p:extLst>
          </p:nvPr>
        </p:nvGraphicFramePr>
        <p:xfrm>
          <a:off x="152400" y="2971800"/>
          <a:ext cx="8554330" cy="2734564"/>
        </p:xfrm>
        <a:graphic>
          <a:graphicData uri="http://schemas.openxmlformats.org/drawingml/2006/table">
            <a:tbl>
              <a:tblPr firstRow="1" firstCol="1" bandRow="1">
                <a:tableStyleId>{5C22544A-7EE6-4342-B048-85BDC9FD1C3A}</a:tableStyleId>
              </a:tblPr>
              <a:tblGrid>
                <a:gridCol w="1834803">
                  <a:extLst>
                    <a:ext uri="{9D8B030D-6E8A-4147-A177-3AD203B41FA5}">
                      <a16:colId xmlns:a16="http://schemas.microsoft.com/office/drawing/2014/main" val="987741885"/>
                    </a:ext>
                  </a:extLst>
                </a:gridCol>
                <a:gridCol w="1399079">
                  <a:extLst>
                    <a:ext uri="{9D8B030D-6E8A-4147-A177-3AD203B41FA5}">
                      <a16:colId xmlns:a16="http://schemas.microsoft.com/office/drawing/2014/main" val="3135443443"/>
                    </a:ext>
                  </a:extLst>
                </a:gridCol>
                <a:gridCol w="1230413">
                  <a:extLst>
                    <a:ext uri="{9D8B030D-6E8A-4147-A177-3AD203B41FA5}">
                      <a16:colId xmlns:a16="http://schemas.microsoft.com/office/drawing/2014/main" val="1563276099"/>
                    </a:ext>
                  </a:extLst>
                </a:gridCol>
                <a:gridCol w="753428">
                  <a:extLst>
                    <a:ext uri="{9D8B030D-6E8A-4147-A177-3AD203B41FA5}">
                      <a16:colId xmlns:a16="http://schemas.microsoft.com/office/drawing/2014/main" val="3965375786"/>
                    </a:ext>
                  </a:extLst>
                </a:gridCol>
                <a:gridCol w="1399222">
                  <a:extLst>
                    <a:ext uri="{9D8B030D-6E8A-4147-A177-3AD203B41FA5}">
                      <a16:colId xmlns:a16="http://schemas.microsoft.com/office/drawing/2014/main" val="3989054388"/>
                    </a:ext>
                  </a:extLst>
                </a:gridCol>
                <a:gridCol w="1183957">
                  <a:extLst>
                    <a:ext uri="{9D8B030D-6E8A-4147-A177-3AD203B41FA5}">
                      <a16:colId xmlns:a16="http://schemas.microsoft.com/office/drawing/2014/main" val="3188294355"/>
                    </a:ext>
                  </a:extLst>
                </a:gridCol>
                <a:gridCol w="753428">
                  <a:extLst>
                    <a:ext uri="{9D8B030D-6E8A-4147-A177-3AD203B41FA5}">
                      <a16:colId xmlns:a16="http://schemas.microsoft.com/office/drawing/2014/main" val="1918061268"/>
                    </a:ext>
                  </a:extLst>
                </a:gridCol>
              </a:tblGrid>
              <a:tr h="294115">
                <a:tc rowSpan="2">
                  <a:txBody>
                    <a:bodyPr/>
                    <a:lstStyle/>
                    <a:p>
                      <a:pPr marL="0" marR="0" algn="l">
                        <a:lnSpc>
                          <a:spcPct val="107000"/>
                        </a:lnSpc>
                        <a:spcBef>
                          <a:spcPts val="0"/>
                        </a:spcBef>
                        <a:spcAft>
                          <a:spcPts val="800"/>
                        </a:spcAft>
                      </a:pPr>
                      <a:r>
                        <a:rPr lang="ka-GE" sz="1600" b="1" dirty="0">
                          <a:effectLst/>
                          <a:latin typeface="Sylfaen" pitchFamily="18" charset="0"/>
                          <a:ea typeface="Calibri" panose="020F0502020204030204" pitchFamily="34" charset="0"/>
                          <a:cs typeface="Times New Roman" panose="02020603050405020304" pitchFamily="18" charset="0"/>
                        </a:rPr>
                        <a:t> </a:t>
                      </a:r>
                      <a:r>
                        <a:rPr lang="en-US" sz="1600" b="1" dirty="0">
                          <a:effectLst/>
                          <a:latin typeface="Sylfaen" pitchFamily="18" charset="0"/>
                          <a:ea typeface="Calibri" panose="020F0502020204030204" pitchFamily="34" charset="0"/>
                          <a:cs typeface="Times New Roman" panose="02020603050405020304" pitchFamily="18" charset="0"/>
                        </a:rPr>
                        <a:t>Samtskhe-Javakheti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l">
                        <a:lnSpc>
                          <a:spcPct val="107000"/>
                        </a:lnSpc>
                        <a:spcBef>
                          <a:spcPts val="0"/>
                        </a:spcBef>
                        <a:spcAft>
                          <a:spcPts val="800"/>
                        </a:spcAft>
                      </a:pPr>
                      <a:r>
                        <a:rPr lang="en-US" sz="1800" b="1" kern="1200" dirty="0">
                          <a:solidFill>
                            <a:schemeClr val="lt1"/>
                          </a:solidFill>
                          <a:effectLst/>
                          <a:latin typeface="+mn-lt"/>
                          <a:ea typeface="+mn-ea"/>
                          <a:cs typeface="+mn-cs"/>
                        </a:rPr>
                        <a:t>Correctly Identifying the Preventive Measures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r>
                        <a:rPr lang="en-US" sz="1800" b="1" kern="1200" dirty="0">
                          <a:solidFill>
                            <a:schemeClr val="lt1"/>
                          </a:solidFill>
                          <a:effectLst/>
                          <a:latin typeface="+mn-lt"/>
                          <a:ea typeface="+mn-ea"/>
                          <a:cs typeface="+mn-cs"/>
                        </a:rPr>
                        <a:t>Considering wrong measures to be correct ones </a:t>
                      </a: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96553044"/>
                  </a:ext>
                </a:extLst>
              </a:tr>
              <a:tr h="443819">
                <a:tc vMerge="1">
                  <a:txBody>
                    <a:bodyPr/>
                    <a:lstStyle/>
                    <a:p>
                      <a:endParaRPr lang="en-US"/>
                    </a:p>
                  </a:txBody>
                  <a:tcP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Beta</a:t>
                      </a:r>
                    </a:p>
                  </a:txBody>
                  <a:tcPr marL="68580" marR="68580" marT="9525" marB="0" anchor="ct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standartized CI</a:t>
                      </a:r>
                    </a:p>
                  </a:txBody>
                  <a:tcPr marL="68580" marR="68580" marT="9525" marB="0" anchor="ct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p</a:t>
                      </a:r>
                    </a:p>
                  </a:txBody>
                  <a:tcPr marL="68580" marR="68580" marT="9525" marB="0" anchor="ct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Beta</a:t>
                      </a:r>
                    </a:p>
                  </a:txBody>
                  <a:tcPr marL="68580" marR="68580" marT="9525" marB="0" anchor="ct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standartized CI</a:t>
                      </a:r>
                    </a:p>
                  </a:txBody>
                  <a:tcPr marL="68580" marR="68580" marT="9525" marB="0" anchor="ctr"/>
                </a:tc>
                <a:tc>
                  <a:txBody>
                    <a:bodyPr/>
                    <a:lstStyle/>
                    <a:p>
                      <a:pPr marL="0" marR="0" algn="just">
                        <a:lnSpc>
                          <a:spcPct val="107000"/>
                        </a:lnSpc>
                        <a:spcBef>
                          <a:spcPts val="0"/>
                        </a:spcBef>
                        <a:spcAft>
                          <a:spcPts val="800"/>
                        </a:spcAft>
                      </a:pPr>
                      <a:r>
                        <a:rPr lang="en-US" sz="1600" dirty="0">
                          <a:effectLst/>
                          <a:latin typeface="Sylfaen" pitchFamily="18" charset="0"/>
                          <a:ea typeface="Calibri" panose="020F0502020204030204" pitchFamily="34" charset="0"/>
                          <a:cs typeface="Times New Roman" panose="02020603050405020304" pitchFamily="18" charset="0"/>
                        </a:rPr>
                        <a:t>p</a:t>
                      </a:r>
                    </a:p>
                  </a:txBody>
                  <a:tcPr marL="68580" marR="68580" marT="9525" marB="0" anchor="ctr"/>
                </a:tc>
                <a:extLst>
                  <a:ext uri="{0D108BD9-81ED-4DB2-BD59-A6C34878D82A}">
                    <a16:rowId xmlns:a16="http://schemas.microsoft.com/office/drawing/2014/main" val="3974412386"/>
                  </a:ext>
                </a:extLst>
              </a:tr>
              <a:tr h="597531">
                <a:tc>
                  <a:txBody>
                    <a:bodyPr/>
                    <a:lstStyle/>
                    <a:p>
                      <a:pPr marL="0" marR="0" algn="l">
                        <a:lnSpc>
                          <a:spcPct val="107000"/>
                        </a:lnSpc>
                        <a:spcBef>
                          <a:spcPts val="0"/>
                        </a:spcBef>
                        <a:spcAft>
                          <a:spcPts val="800"/>
                        </a:spcAft>
                      </a:pPr>
                      <a:r>
                        <a:rPr lang="en-US" sz="1600" b="1" dirty="0">
                          <a:effectLst/>
                          <a:latin typeface="Sylfaen" pitchFamily="18" charset="0"/>
                          <a:ea typeface="Calibri" panose="020F0502020204030204" pitchFamily="34" charset="0"/>
                          <a:cs typeface="Times New Roman" panose="02020603050405020304" pitchFamily="18" charset="0"/>
                        </a:rPr>
                        <a:t>The rate of the virus spreading</a:t>
                      </a:r>
                    </a:p>
                  </a:txBody>
                  <a:tcPr marL="68580" marR="68580" marT="9525" marB="0" anchor="ctr"/>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0.22</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0.10 – 0.33</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b="1" dirty="0">
                          <a:solidFill>
                            <a:srgbClr val="333333"/>
                          </a:solidFill>
                          <a:effectLst/>
                          <a:latin typeface="Sylfaen" pitchFamily="18" charset="0"/>
                          <a:ea typeface="Calibri" panose="020F0502020204030204" pitchFamily="34" charset="0"/>
                          <a:cs typeface="Times New Roman" panose="02020603050405020304" pitchFamily="18" charset="0"/>
                        </a:rPr>
                        <a:t>&lt;0.001</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4280618282"/>
                  </a:ext>
                </a:extLst>
              </a:tr>
              <a:tr h="1026735">
                <a:tc>
                  <a:txBody>
                    <a:bodyPr/>
                    <a:lstStyle/>
                    <a:p>
                      <a:pPr marL="0" marR="0">
                        <a:lnSpc>
                          <a:spcPct val="107000"/>
                        </a:lnSpc>
                        <a:spcBef>
                          <a:spcPts val="0"/>
                        </a:spcBef>
                        <a:spcAft>
                          <a:spcPts val="800"/>
                        </a:spcAft>
                      </a:pPr>
                      <a:r>
                        <a:rPr lang="en-US" sz="1600" b="1" dirty="0">
                          <a:effectLst/>
                          <a:latin typeface="Sylfaen" pitchFamily="18" charset="0"/>
                          <a:ea typeface="Calibri" panose="020F0502020204030204" pitchFamily="34" charset="0"/>
                          <a:cs typeface="Helvetica" panose="020B0604020202020204" pitchFamily="34" charset="0"/>
                        </a:rPr>
                        <a:t>The trust towards the Governmental authorities</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0.18</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dirty="0">
                          <a:solidFill>
                            <a:srgbClr val="333333"/>
                          </a:solidFill>
                          <a:effectLst/>
                          <a:latin typeface="Sylfaen" pitchFamily="18" charset="0"/>
                          <a:ea typeface="Calibri" panose="020F0502020204030204" pitchFamily="34" charset="0"/>
                          <a:cs typeface="Times New Roman" panose="02020603050405020304" pitchFamily="18" charset="0"/>
                        </a:rPr>
                        <a:t>0.06 – 0.29</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600" b="1" dirty="0">
                          <a:solidFill>
                            <a:srgbClr val="333333"/>
                          </a:solidFill>
                          <a:effectLst/>
                          <a:latin typeface="Sylfaen" pitchFamily="18" charset="0"/>
                          <a:ea typeface="Calibri" panose="020F0502020204030204" pitchFamily="34" charset="0"/>
                          <a:cs typeface="Times New Roman" panose="02020603050405020304" pitchFamily="18" charset="0"/>
                        </a:rPr>
                        <a:t>0.003</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just">
                        <a:lnSpc>
                          <a:spcPct val="107000"/>
                        </a:lnSpc>
                        <a:spcBef>
                          <a:spcPts val="0"/>
                        </a:spcBef>
                        <a:spcAft>
                          <a:spcPts val="800"/>
                        </a:spcAft>
                      </a:pPr>
                      <a:r>
                        <a:rPr lang="ka-GE" sz="1600" dirty="0">
                          <a:effectLst/>
                          <a:latin typeface="Sylfaen" pitchFamily="18" charset="0"/>
                          <a:ea typeface="Calibri" panose="020F0502020204030204" pitchFamily="34" charset="0"/>
                          <a:cs typeface="Times New Roman" panose="02020603050405020304" pitchFamily="18" charset="0"/>
                        </a:rPr>
                        <a:t> </a:t>
                      </a:r>
                      <a:endParaRPr lang="en-US" sz="16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380101658"/>
                  </a:ext>
                </a:extLst>
              </a:tr>
            </a:tbl>
          </a:graphicData>
        </a:graphic>
      </p:graphicFrame>
    </p:spTree>
    <p:extLst>
      <p:ext uri="{BB962C8B-B14F-4D97-AF65-F5344CB8AC3E}">
        <p14:creationId xmlns:p14="http://schemas.microsoft.com/office/powerpoint/2010/main" val="600813344"/>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3664237804"/>
              </p:ext>
            </p:extLst>
          </p:nvPr>
        </p:nvGraphicFramePr>
        <p:xfrm>
          <a:off x="266699" y="3258589"/>
          <a:ext cx="8496299" cy="3445087"/>
        </p:xfrm>
        <a:graphic>
          <a:graphicData uri="http://schemas.openxmlformats.org/drawingml/2006/table">
            <a:tbl>
              <a:tblPr firstRow="1" firstCol="1" bandRow="1">
                <a:tableStyleId>{5C22544A-7EE6-4342-B048-85BDC9FD1C3A}</a:tableStyleId>
              </a:tblPr>
              <a:tblGrid>
                <a:gridCol w="1213757">
                  <a:extLst>
                    <a:ext uri="{9D8B030D-6E8A-4147-A177-3AD203B41FA5}">
                      <a16:colId xmlns:a16="http://schemas.microsoft.com/office/drawing/2014/main" val="2763264086"/>
                    </a:ext>
                  </a:extLst>
                </a:gridCol>
                <a:gridCol w="1213757">
                  <a:extLst>
                    <a:ext uri="{9D8B030D-6E8A-4147-A177-3AD203B41FA5}">
                      <a16:colId xmlns:a16="http://schemas.microsoft.com/office/drawing/2014/main" val="3523076225"/>
                    </a:ext>
                  </a:extLst>
                </a:gridCol>
                <a:gridCol w="1213757">
                  <a:extLst>
                    <a:ext uri="{9D8B030D-6E8A-4147-A177-3AD203B41FA5}">
                      <a16:colId xmlns:a16="http://schemas.microsoft.com/office/drawing/2014/main" val="3687307666"/>
                    </a:ext>
                  </a:extLst>
                </a:gridCol>
                <a:gridCol w="1213757">
                  <a:extLst>
                    <a:ext uri="{9D8B030D-6E8A-4147-A177-3AD203B41FA5}">
                      <a16:colId xmlns:a16="http://schemas.microsoft.com/office/drawing/2014/main" val="4234236277"/>
                    </a:ext>
                  </a:extLst>
                </a:gridCol>
                <a:gridCol w="1213757">
                  <a:extLst>
                    <a:ext uri="{9D8B030D-6E8A-4147-A177-3AD203B41FA5}">
                      <a16:colId xmlns:a16="http://schemas.microsoft.com/office/drawing/2014/main" val="4214120448"/>
                    </a:ext>
                  </a:extLst>
                </a:gridCol>
                <a:gridCol w="1213757">
                  <a:extLst>
                    <a:ext uri="{9D8B030D-6E8A-4147-A177-3AD203B41FA5}">
                      <a16:colId xmlns:a16="http://schemas.microsoft.com/office/drawing/2014/main" val="2205376704"/>
                    </a:ext>
                  </a:extLst>
                </a:gridCol>
                <a:gridCol w="1213757">
                  <a:extLst>
                    <a:ext uri="{9D8B030D-6E8A-4147-A177-3AD203B41FA5}">
                      <a16:colId xmlns:a16="http://schemas.microsoft.com/office/drawing/2014/main" val="93667049"/>
                    </a:ext>
                  </a:extLst>
                </a:gridCol>
              </a:tblGrid>
              <a:tr h="249429">
                <a:tc rowSpan="2">
                  <a:txBody>
                    <a:bodyPr/>
                    <a:lstStyle/>
                    <a:p>
                      <a:pPr marL="0" marR="0">
                        <a:lnSpc>
                          <a:spcPct val="107000"/>
                        </a:lnSpc>
                        <a:spcBef>
                          <a:spcPts val="0"/>
                        </a:spcBef>
                        <a:spcAft>
                          <a:spcPts val="800"/>
                        </a:spcAft>
                      </a:pPr>
                      <a:r>
                        <a:rPr lang="ka-GE" sz="1200" dirty="0">
                          <a:effectLst/>
                          <a:latin typeface="Sylfaen" pitchFamily="18" charset="0"/>
                        </a:rPr>
                        <a:t> </a:t>
                      </a:r>
                      <a:r>
                        <a:rPr lang="en-US" sz="1200" dirty="0">
                          <a:effectLst/>
                          <a:latin typeface="Sylfaen" pitchFamily="18" charset="0"/>
                        </a:rPr>
                        <a:t>Kvemo Kartli</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l">
                        <a:lnSpc>
                          <a:spcPct val="107000"/>
                        </a:lnSpc>
                        <a:spcBef>
                          <a:spcPts val="0"/>
                        </a:spcBef>
                        <a:spcAft>
                          <a:spcPts val="800"/>
                        </a:spcAft>
                      </a:pPr>
                      <a:r>
                        <a:rPr lang="en-US" sz="1200" b="1" kern="1200" dirty="0">
                          <a:solidFill>
                            <a:schemeClr val="lt1"/>
                          </a:solidFill>
                          <a:effectLst/>
                          <a:latin typeface="+mn-lt"/>
                          <a:ea typeface="+mn-ea"/>
                          <a:cs typeface="+mn-cs"/>
                        </a:rPr>
                        <a:t>Correctly Identifying the Preventive Measures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r>
                        <a:rPr lang="en-US" sz="1200" b="1" kern="1200" dirty="0">
                          <a:solidFill>
                            <a:schemeClr val="lt1"/>
                          </a:solidFill>
                          <a:effectLst/>
                          <a:latin typeface="+mn-lt"/>
                          <a:ea typeface="+mn-ea"/>
                          <a:cs typeface="+mn-cs"/>
                        </a:rPr>
                        <a:t>Considering wrong measures to be correct ones </a:t>
                      </a: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84424513"/>
                  </a:ext>
                </a:extLst>
              </a:tr>
              <a:tr h="200184">
                <a:tc vMerge="1">
                  <a:txBody>
                    <a:bodyPr/>
                    <a:lstStyle/>
                    <a:p>
                      <a:endParaRPr lang="en-US"/>
                    </a:p>
                  </a:txBody>
                  <a:tcPr/>
                </a:tc>
                <a:tc>
                  <a:txBody>
                    <a:bodyPr/>
                    <a:lstStyle/>
                    <a:p>
                      <a:pPr marL="0" marR="0">
                        <a:lnSpc>
                          <a:spcPct val="107000"/>
                        </a:lnSpc>
                        <a:spcBef>
                          <a:spcPts val="0"/>
                        </a:spcBef>
                        <a:spcAft>
                          <a:spcPts val="800"/>
                        </a:spcAft>
                      </a:pPr>
                      <a:r>
                        <a:rPr lang="en-US" sz="1200" dirty="0">
                          <a:effectLst/>
                          <a:latin typeface="Sylfaen" pitchFamily="18" charset="0"/>
                        </a:rPr>
                        <a:t>Beta</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standartized CI</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p</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Beta</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standartized CI</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p</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268580335"/>
                  </a:ext>
                </a:extLst>
              </a:tr>
              <a:tr h="246126">
                <a:tc>
                  <a:txBody>
                    <a:bodyPr/>
                    <a:lstStyle/>
                    <a:p>
                      <a:pPr marL="0" marR="0">
                        <a:lnSpc>
                          <a:spcPct val="107000"/>
                        </a:lnSpc>
                        <a:spcBef>
                          <a:spcPts val="0"/>
                        </a:spcBef>
                        <a:spcAft>
                          <a:spcPts val="800"/>
                        </a:spcAft>
                      </a:pPr>
                      <a:r>
                        <a:rPr lang="en-US" sz="1200" dirty="0">
                          <a:effectLst/>
                          <a:latin typeface="Sylfaen" pitchFamily="18" charset="0"/>
                        </a:rPr>
                        <a:t>Risk Groups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200" dirty="0">
                        <a:effectLst/>
                        <a:latin typeface="Sylfaen" pitchFamily="18" charset="0"/>
                      </a:endParaRPr>
                    </a:p>
                  </a:txBody>
                  <a:tcPr marL="68580" marR="68580" marT="9525" marB="0"/>
                </a:tc>
                <a:tc>
                  <a:txBody>
                    <a:bodyPr/>
                    <a:lstStyle/>
                    <a:p>
                      <a:pPr>
                        <a:lnSpc>
                          <a:spcPct val="107000"/>
                        </a:lnSpc>
                      </a:pPr>
                      <a:endParaRPr lang="en-US" sz="1200" dirty="0">
                        <a:effectLst/>
                        <a:latin typeface="Sylfaen" pitchFamily="18" charset="0"/>
                      </a:endParaRPr>
                    </a:p>
                  </a:txBody>
                  <a:tcPr marL="68580" marR="68580" marT="9525" marB="0"/>
                </a:tc>
                <a:tc>
                  <a:txBody>
                    <a:bodyPr/>
                    <a:lstStyle/>
                    <a:p>
                      <a:pPr>
                        <a:lnSpc>
                          <a:spcPct val="107000"/>
                        </a:lnSpc>
                      </a:pPr>
                      <a:endParaRPr lang="en-US" sz="1200" dirty="0">
                        <a:effectLst/>
                        <a:latin typeface="Sylfaen"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0.21</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0.09 – 0.32</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0.001</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90207374"/>
                  </a:ext>
                </a:extLst>
              </a:tr>
              <a:tr h="797645">
                <a:tc>
                  <a:txBody>
                    <a:bodyPr/>
                    <a:lstStyle/>
                    <a:p>
                      <a:pPr marL="0" marR="0">
                        <a:lnSpc>
                          <a:spcPct val="107000"/>
                        </a:lnSpc>
                        <a:spcBef>
                          <a:spcPts val="0"/>
                        </a:spcBef>
                        <a:spcAft>
                          <a:spcPts val="800"/>
                        </a:spcAft>
                      </a:pPr>
                      <a:r>
                        <a:rPr lang="en-US" sz="1200" b="1" dirty="0">
                          <a:effectLst/>
                          <a:latin typeface="Sylfaen" pitchFamily="18" charset="0"/>
                          <a:ea typeface="Calibri" panose="020F0502020204030204" pitchFamily="34" charset="0"/>
                          <a:cs typeface="Helvetica" panose="020B0604020202020204" pitchFamily="34" charset="0"/>
                        </a:rPr>
                        <a:t>The trust towards the medical sector</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-0.45</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-0.56 – -0.34</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&lt;0.001</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510072736"/>
                  </a:ext>
                </a:extLst>
              </a:tr>
              <a:tr h="599217">
                <a:tc>
                  <a:txBody>
                    <a:bodyPr/>
                    <a:lstStyle/>
                    <a:p>
                      <a:pPr marL="0" marR="0" algn="l">
                        <a:lnSpc>
                          <a:spcPct val="107000"/>
                        </a:lnSpc>
                        <a:spcBef>
                          <a:spcPts val="0"/>
                        </a:spcBef>
                        <a:spcAft>
                          <a:spcPts val="800"/>
                        </a:spcAft>
                      </a:pPr>
                      <a:r>
                        <a:rPr lang="en-US" sz="1200" b="1" dirty="0">
                          <a:effectLst/>
                          <a:latin typeface="Sylfaen" pitchFamily="18" charset="0"/>
                          <a:ea typeface="Calibri" panose="020F0502020204030204" pitchFamily="34" charset="0"/>
                          <a:cs typeface="Times New Roman" panose="02020603050405020304" pitchFamily="18" charset="0"/>
                        </a:rPr>
                        <a:t>The rate of the virus spreading</a:t>
                      </a: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-0.24</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-0.34 – -0.13</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&lt;0.001</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527379271"/>
                  </a:ext>
                </a:extLst>
              </a:tr>
              <a:tr h="572315">
                <a:tc>
                  <a:txBody>
                    <a:bodyPr/>
                    <a:lstStyle/>
                    <a:p>
                      <a:pPr marL="0" marR="0">
                        <a:lnSpc>
                          <a:spcPct val="107000"/>
                        </a:lnSpc>
                        <a:spcBef>
                          <a:spcPts val="0"/>
                        </a:spcBef>
                        <a:spcAft>
                          <a:spcPts val="800"/>
                        </a:spcAft>
                      </a:pPr>
                      <a:r>
                        <a:rPr lang="en-US" sz="1200" b="1" kern="1200" dirty="0">
                          <a:solidFill>
                            <a:schemeClr val="lt1"/>
                          </a:solidFill>
                          <a:effectLst/>
                          <a:latin typeface="Sylfaen" pitchFamily="18" charset="0"/>
                          <a:ea typeface="+mn-ea"/>
                          <a:cs typeface="Times New Roman" panose="02020603050405020304" pitchFamily="18" charset="0"/>
                        </a:rPr>
                        <a:t>The feeling that the virus is closer </a:t>
                      </a:r>
                      <a:endParaRPr lang="en-US" sz="1200" b="1" kern="1200" dirty="0">
                        <a:solidFill>
                          <a:schemeClr val="lt1"/>
                        </a:solidFill>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0.13</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0.01 – 0.25</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0.042</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92175088"/>
                  </a:ext>
                </a:extLst>
              </a:tr>
              <a:tr h="761682">
                <a:tc>
                  <a:txBody>
                    <a:bodyPr/>
                    <a:lstStyle/>
                    <a:p>
                      <a:pPr marL="0" marR="0">
                        <a:lnSpc>
                          <a:spcPct val="107000"/>
                        </a:lnSpc>
                        <a:spcBef>
                          <a:spcPts val="0"/>
                        </a:spcBef>
                        <a:spcAft>
                          <a:spcPts val="800"/>
                        </a:spcAft>
                      </a:pPr>
                      <a:r>
                        <a:rPr lang="en-US" sz="1200" dirty="0">
                          <a:effectLst/>
                          <a:latin typeface="Sylfaen" pitchFamily="18" charset="0"/>
                        </a:rPr>
                        <a:t>Frequency of using the media outlets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0.15</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0.01 – 0.29</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200" dirty="0">
                          <a:effectLst/>
                          <a:latin typeface="Sylfaen" pitchFamily="18" charset="0"/>
                        </a:rPr>
                        <a:t>0.033</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200" dirty="0">
                          <a:effectLst/>
                          <a:latin typeface="Sylfaen" pitchFamily="18" charset="0"/>
                        </a:rPr>
                        <a:t> </a:t>
                      </a:r>
                      <a:endParaRPr lang="en-US" sz="12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490909626"/>
                  </a:ext>
                </a:extLst>
              </a:tr>
            </a:tbl>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291407345"/>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dirty="0">
                          <a:solidFill>
                            <a:schemeClr val="tx1"/>
                          </a:solidFill>
                          <a:effectLst/>
                          <a:latin typeface="Sylfaen" pitchFamily="18" charset="0"/>
                          <a:ea typeface="+mn-ea"/>
                          <a:cs typeface="+mn-cs"/>
                        </a:rPr>
                        <a:t>Indicators of Objective Knowledge</a:t>
                      </a:r>
                      <a:r>
                        <a:rPr lang="ka-GE" sz="1800" dirty="0">
                          <a:solidFill>
                            <a:schemeClr val="tx1"/>
                          </a:solidFill>
                          <a:effectLst/>
                          <a:latin typeface="Sylfaen" pitchFamily="18" charset="0"/>
                          <a:ea typeface="+mn-ea"/>
                          <a:cs typeface="+mn-cs"/>
                        </a:rPr>
                        <a:t> </a:t>
                      </a: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rgbClr val="FFFF00"/>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698538017"/>
              </p:ext>
            </p:extLst>
          </p:nvPr>
        </p:nvGraphicFramePr>
        <p:xfrm>
          <a:off x="266699" y="865909"/>
          <a:ext cx="8610600" cy="217932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371600">
                <a:tc>
                  <a:txBody>
                    <a:bodyPr/>
                    <a:lstStyle/>
                    <a:p>
                      <a:pPr lvl="0"/>
                      <a:r>
                        <a:rPr lang="en-US" sz="1300" b="1" u="sng" kern="1200" baseline="0" dirty="0">
                          <a:solidFill>
                            <a:schemeClr val="tx1"/>
                          </a:solidFill>
                          <a:effectLst/>
                          <a:latin typeface="Sylfaen" pitchFamily="18" charset="0"/>
                          <a:ea typeface="+mn-ea"/>
                          <a:cs typeface="+mn-cs"/>
                        </a:rPr>
                        <a:t>Kvemo Kartli</a:t>
                      </a:r>
                      <a:r>
                        <a:rPr lang="ka-GE" sz="1300" b="1" u="sng" kern="1200" baseline="0" dirty="0">
                          <a:solidFill>
                            <a:schemeClr val="tx1"/>
                          </a:solidFill>
                          <a:effectLst/>
                          <a:latin typeface="Sylfaen" pitchFamily="18" charset="0"/>
                          <a:ea typeface="+mn-ea"/>
                          <a:cs typeface="+mn-cs"/>
                        </a:rPr>
                        <a:t>:</a:t>
                      </a:r>
                      <a:endParaRPr lang="ka-GE" sz="1300" b="1" u="sng"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en-US" sz="1300" b="1" kern="1200" baseline="0" dirty="0">
                          <a:solidFill>
                            <a:schemeClr val="tx1"/>
                          </a:solidFill>
                          <a:effectLst/>
                          <a:latin typeface="Sylfaen" pitchFamily="18" charset="0"/>
                          <a:ea typeface="+mn-ea"/>
                          <a:cs typeface="+mn-cs"/>
                        </a:rPr>
                        <a:t>The respondents, who correctly identified the Coronavirus risk groups, showed the tendency of considering the incorrect preventive measures  to be correct.</a:t>
                      </a:r>
                      <a:endParaRPr lang="ka-GE" sz="1300" b="1" kern="1200" baseline="0" dirty="0">
                        <a:solidFill>
                          <a:schemeClr val="tx1"/>
                        </a:solidFill>
                        <a:effectLst/>
                        <a:latin typeface="Sylfaen" pitchFamily="18" charset="0"/>
                        <a:ea typeface="+mn-ea"/>
                        <a:cs typeface="+mn-cs"/>
                      </a:endParaRPr>
                    </a:p>
                    <a:p>
                      <a:pPr marL="285750" marR="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300" b="1" kern="1200" baseline="0" dirty="0">
                          <a:solidFill>
                            <a:schemeClr val="tx1"/>
                          </a:solidFill>
                          <a:effectLst/>
                          <a:latin typeface="Sylfaen" pitchFamily="18" charset="0"/>
                          <a:ea typeface="+mn-ea"/>
                          <a:cs typeface="+mn-cs"/>
                        </a:rPr>
                        <a:t>The more the respondents trust the medical doctor, the tendency of finding that the incorrect preventive measures to be correct is lower. </a:t>
                      </a:r>
                      <a:endParaRPr lang="ka-GE" sz="1300" b="1" kern="1200" baseline="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en-US" sz="1300" b="1" kern="1200" dirty="0">
                          <a:solidFill>
                            <a:schemeClr val="tx1"/>
                          </a:solidFill>
                          <a:effectLst/>
                          <a:latin typeface="Sylfaen" pitchFamily="18" charset="0"/>
                          <a:ea typeface="+mn-ea"/>
                          <a:cs typeface="+mn-cs"/>
                        </a:rPr>
                        <a:t>The respondents who consider that the virus spreads fast, are more informed about the correct preventive measures against the novel Coronavirus. </a:t>
                      </a:r>
                      <a:endParaRPr lang="ka-GE" sz="1300" b="1" kern="1200" dirty="0">
                        <a:solidFill>
                          <a:schemeClr val="tx1"/>
                        </a:solidFill>
                        <a:effectLst/>
                        <a:latin typeface="Sylfaen" pitchFamily="18" charset="0"/>
                        <a:ea typeface="+mn-ea"/>
                        <a:cs typeface="+mn-cs"/>
                      </a:endParaRPr>
                    </a:p>
                    <a:p>
                      <a:pPr marL="285750" indent="-285750">
                        <a:buFont typeface="Arial" panose="020B0604020202020204" pitchFamily="34" charset="0"/>
                        <a:buChar char="•"/>
                      </a:pPr>
                      <a:r>
                        <a:rPr lang="en-US" sz="1300" b="1" kern="1200" dirty="0">
                          <a:solidFill>
                            <a:schemeClr val="tx1"/>
                          </a:solidFill>
                          <a:effectLst/>
                          <a:latin typeface="Sylfaen" pitchFamily="18" charset="0"/>
                          <a:ea typeface="+mn-ea"/>
                          <a:cs typeface="+mn-cs"/>
                        </a:rPr>
                        <a:t>The respondents, who believed that the virus is closer, identified more correctly  the correct protective measures. </a:t>
                      </a:r>
                    </a:p>
                    <a:p>
                      <a:pPr marL="285750" indent="-285750">
                        <a:buFont typeface="Arial" panose="020B0604020202020204" pitchFamily="34" charset="0"/>
                        <a:buChar char="•"/>
                      </a:pPr>
                      <a:r>
                        <a:rPr lang="en-US" sz="1300" b="1" kern="1200" dirty="0">
                          <a:solidFill>
                            <a:schemeClr val="tx1"/>
                          </a:solidFill>
                          <a:effectLst/>
                          <a:latin typeface="Sylfaen" pitchFamily="18" charset="0"/>
                          <a:ea typeface="+mn-ea"/>
                          <a:cs typeface="+mn-cs"/>
                        </a:rPr>
                        <a:t>The tendency of identifying correctly the protective measures against for the Coronavirus is higher among the respondents who more often use the medial outlets. </a:t>
                      </a:r>
                    </a:p>
                    <a:p>
                      <a:endParaRPr lang="ka-GE" sz="13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275715115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93825629"/>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26262870"/>
              </p:ext>
            </p:extLst>
          </p:nvPr>
        </p:nvGraphicFramePr>
        <p:xfrm>
          <a:off x="152400" y="533400"/>
          <a:ext cx="3657600" cy="871728"/>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669468548"/>
                    </a:ext>
                  </a:extLst>
                </a:gridCol>
              </a:tblGrid>
              <a:tr h="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100" dirty="0">
                          <a:effectLst/>
                          <a:latin typeface="Sylfaen" pitchFamily="18" charset="0"/>
                        </a:rPr>
                        <a:t>  </a:t>
                      </a:r>
                      <a:r>
                        <a:rPr lang="en-US" sz="1800" dirty="0">
                          <a:solidFill>
                            <a:schemeClr val="tx1"/>
                          </a:solidFill>
                          <a:effectLst/>
                          <a:latin typeface="Sylfaen" pitchFamily="18" charset="0"/>
                        </a:rPr>
                        <a:t>Respondents’ Behavior</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75772780"/>
              </p:ext>
            </p:extLst>
          </p:nvPr>
        </p:nvGraphicFramePr>
        <p:xfrm>
          <a:off x="152400" y="1295400"/>
          <a:ext cx="3657600" cy="5562600"/>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3901855696"/>
                    </a:ext>
                  </a:extLst>
                </a:gridCol>
              </a:tblGrid>
              <a:tr h="5562600">
                <a:tc>
                  <a:txBody>
                    <a:bodyPr/>
                    <a:lstStyle/>
                    <a:p>
                      <a:r>
                        <a:rPr lang="en-US" sz="1200" b="1" kern="1200" dirty="0">
                          <a:solidFill>
                            <a:schemeClr val="lt1"/>
                          </a:solidFill>
                          <a:effectLst/>
                          <a:latin typeface="Sylfaen" pitchFamily="18" charset="0"/>
                          <a:ea typeface="+mn-ea"/>
                          <a:cs typeface="+mn-cs"/>
                        </a:rPr>
                        <a:t>Samtskhe-Javakheti </a:t>
                      </a:r>
                    </a:p>
                    <a:p>
                      <a:r>
                        <a:rPr lang="en-US" sz="1200" b="1" kern="1200" baseline="0" dirty="0">
                          <a:solidFill>
                            <a:schemeClr val="lt1"/>
                          </a:solidFill>
                          <a:effectLst/>
                          <a:latin typeface="Sylfaen" pitchFamily="18" charset="0"/>
                          <a:ea typeface="+mn-ea"/>
                          <a:cs typeface="+mn-cs"/>
                        </a:rPr>
                        <a:t>More than </a:t>
                      </a:r>
                      <a:r>
                        <a:rPr lang="ka-GE" sz="1200" b="1" kern="1200" dirty="0">
                          <a:solidFill>
                            <a:schemeClr val="lt1"/>
                          </a:solidFill>
                          <a:effectLst/>
                          <a:latin typeface="Sylfaen" pitchFamily="18" charset="0"/>
                          <a:ea typeface="+mn-ea"/>
                          <a:cs typeface="+mn-cs"/>
                        </a:rPr>
                        <a:t>90%</a:t>
                      </a:r>
                      <a:r>
                        <a:rPr lang="en-US" sz="1200" b="1" kern="1200" dirty="0">
                          <a:solidFill>
                            <a:schemeClr val="lt1"/>
                          </a:solidFill>
                          <a:effectLst/>
                          <a:latin typeface="Sylfaen" pitchFamily="18" charset="0"/>
                          <a:ea typeface="+mn-ea"/>
                          <a:cs typeface="+mn-cs"/>
                        </a:rPr>
                        <a:t> of the respondents mention that they follow such anti-infection preventive measures, such as: hand washing for 20 seconds, avoiding touching eyes, nose, and mouth with unwashed hands, and wearing masks. </a:t>
                      </a:r>
                      <a:endParaRPr lang="ka-GE" sz="1200" b="1" kern="1200" baseline="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r>
                        <a:rPr lang="en-US" sz="1200" b="1" kern="1200" baseline="0" dirty="0">
                          <a:solidFill>
                            <a:schemeClr val="lt1"/>
                          </a:solidFill>
                          <a:effectLst/>
                          <a:latin typeface="Sylfaen" pitchFamily="18" charset="0"/>
                          <a:ea typeface="+mn-ea"/>
                          <a:cs typeface="+mn-cs"/>
                        </a:rPr>
                        <a:t>In Kvemo Kartli the following behaviors were mentioned by </a:t>
                      </a:r>
                      <a:r>
                        <a:rPr lang="ka-GE" sz="1200" b="1" kern="1200" baseline="0" dirty="0">
                          <a:solidFill>
                            <a:schemeClr val="lt1"/>
                          </a:solidFill>
                          <a:effectLst/>
                          <a:latin typeface="Sylfaen" pitchFamily="18" charset="0"/>
                          <a:ea typeface="+mn-ea"/>
                          <a:cs typeface="+mn-cs"/>
                        </a:rPr>
                        <a:t>90%</a:t>
                      </a:r>
                      <a:r>
                        <a:rPr lang="en-US" sz="1200" b="1" kern="1200" baseline="0" dirty="0">
                          <a:solidFill>
                            <a:schemeClr val="lt1"/>
                          </a:solidFill>
                          <a:effectLst/>
                          <a:latin typeface="Sylfaen" pitchFamily="18" charset="0"/>
                          <a:ea typeface="+mn-ea"/>
                          <a:cs typeface="+mn-cs"/>
                        </a:rPr>
                        <a:t> of the respondents: </a:t>
                      </a:r>
                      <a:r>
                        <a:rPr lang="en-US" sz="1200" b="1" kern="1200" dirty="0">
                          <a:solidFill>
                            <a:schemeClr val="lt1"/>
                          </a:solidFill>
                          <a:effectLst/>
                          <a:latin typeface="Sylfaen" pitchFamily="18" charset="0"/>
                          <a:ea typeface="+mn-ea"/>
                          <a:cs typeface="+mn-cs"/>
                        </a:rPr>
                        <a:t>avoiding touching eyes, nose, and mouth with unwashed hands, and wearing masks, covering the mouth when they cough, wearing masks, avoid the gathering places and social distancing. </a:t>
                      </a:r>
                      <a:endParaRPr lang="ka-GE" sz="1200" b="1" kern="1200" baseline="0" dirty="0">
                        <a:solidFill>
                          <a:schemeClr val="lt1"/>
                        </a:solidFill>
                        <a:effectLst/>
                        <a:latin typeface="Sylfaen" pitchFamily="18" charset="0"/>
                        <a:ea typeface="+mn-ea"/>
                        <a:cs typeface="+mn-cs"/>
                      </a:endParaRPr>
                    </a:p>
                    <a:p>
                      <a:endParaRPr lang="ka-GE" sz="800" b="1" kern="1200" baseline="0" dirty="0">
                        <a:solidFill>
                          <a:schemeClr val="lt1"/>
                        </a:solidFill>
                        <a:effectLst/>
                        <a:latin typeface="Sylfaen" pitchFamily="18" charset="0"/>
                        <a:ea typeface="+mn-ea"/>
                        <a:cs typeface="+mn-cs"/>
                      </a:endParaRPr>
                    </a:p>
                    <a:p>
                      <a:r>
                        <a:rPr lang="en-US" sz="1200" b="1" kern="1200" baseline="0" dirty="0">
                          <a:solidFill>
                            <a:schemeClr val="lt1"/>
                          </a:solidFill>
                          <a:effectLst/>
                          <a:latin typeface="Sylfaen" pitchFamily="18" charset="0"/>
                          <a:ea typeface="+mn-ea"/>
                          <a:cs typeface="+mn-cs"/>
                        </a:rPr>
                        <a:t>In both of the regions the share of the respondents is less than </a:t>
                      </a:r>
                      <a:r>
                        <a:rPr lang="ka-GE" sz="1200" b="1" kern="1200" baseline="0" dirty="0">
                          <a:solidFill>
                            <a:schemeClr val="lt1"/>
                          </a:solidFill>
                          <a:effectLst/>
                          <a:latin typeface="Sylfaen" pitchFamily="18" charset="0"/>
                          <a:ea typeface="+mn-ea"/>
                          <a:cs typeface="+mn-cs"/>
                        </a:rPr>
                        <a:t>25%</a:t>
                      </a:r>
                      <a:r>
                        <a:rPr lang="en-US" sz="1200" b="1" kern="1200" baseline="0" dirty="0">
                          <a:solidFill>
                            <a:schemeClr val="lt1"/>
                          </a:solidFill>
                          <a:effectLst/>
                          <a:latin typeface="Sylfaen" pitchFamily="18" charset="0"/>
                          <a:ea typeface="+mn-ea"/>
                          <a:cs typeface="+mn-cs"/>
                        </a:rPr>
                        <a:t> who observe such measures, as taking the flue shot and taking antibiotics. </a:t>
                      </a:r>
                      <a:endParaRPr lang="ka-GE" sz="1200" b="1" kern="120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rgbClr val="C00000"/>
                          </a:solidFill>
                          <a:effectLst/>
                          <a:latin typeface="Sylfaen" pitchFamily="18" charset="0"/>
                          <a:ea typeface="+mn-ea"/>
                          <a:cs typeface="+mn-cs"/>
                        </a:rPr>
                        <a:t>The peculiarities of the behavioral standards, that were demonstrated by the ethnic minorities, repeat the tendencies existing in the Georgia population. </a:t>
                      </a:r>
                      <a:endParaRPr lang="ka-GE" sz="1200" b="1" kern="1200" baseline="0" dirty="0">
                        <a:solidFill>
                          <a:srgbClr val="C00000"/>
                        </a:solidFill>
                        <a:effectLst/>
                        <a:latin typeface="Sylfaen" pitchFamily="18" charset="0"/>
                        <a:ea typeface="+mn-ea"/>
                        <a:cs typeface="+mn-cs"/>
                      </a:endParaRPr>
                    </a:p>
                    <a:p>
                      <a:r>
                        <a:rPr lang="en-US" sz="1200" b="1" kern="1200" dirty="0">
                          <a:solidFill>
                            <a:schemeClr val="lt1"/>
                          </a:solidFill>
                          <a:effectLst/>
                          <a:latin typeface="Sylfaen" pitchFamily="18" charset="0"/>
                          <a:ea typeface="+mn-ea"/>
                          <a:cs typeface="+mn-cs"/>
                        </a:rPr>
                        <a:t> </a:t>
                      </a:r>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09111838"/>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664318843"/>
              </p:ext>
            </p:extLst>
          </p:nvPr>
        </p:nvGraphicFramePr>
        <p:xfrm>
          <a:off x="152400" y="533400"/>
          <a:ext cx="3581400" cy="871728"/>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baseline="0" dirty="0">
                          <a:solidFill>
                            <a:schemeClr val="tx1"/>
                          </a:solidFill>
                          <a:effectLst/>
                          <a:latin typeface="Sylfaen" pitchFamily="18" charset="0"/>
                        </a:rPr>
                        <a:t>Behaviour of the family members of the respondents</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911949495"/>
              </p:ext>
            </p:extLst>
          </p:nvPr>
        </p:nvGraphicFramePr>
        <p:xfrm>
          <a:off x="152400" y="1524000"/>
          <a:ext cx="3581400" cy="3566160"/>
        </p:xfrm>
        <a:graphic>
          <a:graphicData uri="http://schemas.openxmlformats.org/drawingml/2006/table">
            <a:tbl>
              <a:tblPr firstRow="1" firstCol="1" bandRow="1">
                <a:tableStyleId>{5C22544A-7EE6-4342-B048-85BDC9FD1C3A}</a:tableStyleId>
              </a:tblPr>
              <a:tblGrid>
                <a:gridCol w="3581400">
                  <a:extLst>
                    <a:ext uri="{9D8B030D-6E8A-4147-A177-3AD203B41FA5}">
                      <a16:colId xmlns:a16="http://schemas.microsoft.com/office/drawing/2014/main" val="3901855696"/>
                    </a:ext>
                  </a:extLst>
                </a:gridCol>
              </a:tblGrid>
              <a:tr h="1371600">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Sylfaen" pitchFamily="18" charset="0"/>
                          <a:ea typeface="+mn-ea"/>
                          <a:cs typeface="+mn-cs"/>
                        </a:rPr>
                        <a:t>When the respondents in both regions speak about the Coronavirus preventive behaviours of their family members, they positively rate them putting their evaluation in the positive range (MEAN indicators), i.e.  they stated that their family members carry out the Coronavirus preventive measures. </a:t>
                      </a:r>
                      <a:endParaRPr lang="ka-GE" sz="1600" b="1" kern="1200" dirty="0">
                        <a:solidFill>
                          <a:schemeClr val="lt1"/>
                        </a:solidFill>
                        <a:effectLst/>
                        <a:latin typeface="Sylfaen" pitchFamily="18"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ka-GE" sz="16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baseline="0" dirty="0">
                          <a:solidFill>
                            <a:srgbClr val="C00000"/>
                          </a:solidFill>
                          <a:effectLst/>
                          <a:latin typeface="Sylfaen" pitchFamily="18" charset="0"/>
                          <a:ea typeface="+mn-ea"/>
                          <a:cs typeface="+mn-cs"/>
                        </a:rPr>
                        <a:t>The information provided by the ethnic minorities about the behaviours of their family members is similar to the information provided by the population in Georgia.</a:t>
                      </a:r>
                      <a:endParaRPr lang="ka-GE" sz="1400" b="1" kern="1200" baseline="0" dirty="0">
                        <a:solidFill>
                          <a:srgbClr val="C00000"/>
                        </a:solidFill>
                        <a:effectLst/>
                        <a:latin typeface="Sylfaen" pitchFamily="18"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ka-GE" sz="1600" b="1" kern="1200" dirty="0">
                        <a:solidFill>
                          <a:schemeClr val="lt1"/>
                        </a:solidFill>
                        <a:effectLst/>
                        <a:latin typeface="Sylfaen" pitchFamily="18" charset="0"/>
                        <a:ea typeface="+mn-ea"/>
                        <a:cs typeface="+mn-cs"/>
                      </a:endParaRPr>
                    </a:p>
                    <a:p>
                      <a:endParaRPr lang="ka-GE" sz="18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865006326"/>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310625645"/>
              </p:ext>
            </p:extLst>
          </p:nvPr>
        </p:nvGraphicFramePr>
        <p:xfrm>
          <a:off x="152400" y="533400"/>
          <a:ext cx="3810000" cy="578231"/>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ka-GE" sz="1800" dirty="0">
                          <a:solidFill>
                            <a:schemeClr val="tx1"/>
                          </a:solidFill>
                          <a:effectLst/>
                          <a:latin typeface="Sylfaen" pitchFamily="18" charset="0"/>
                        </a:rPr>
                        <a:t> </a:t>
                      </a:r>
                      <a:r>
                        <a:rPr lang="en-US" sz="1800" dirty="0">
                          <a:solidFill>
                            <a:schemeClr val="tx1"/>
                          </a:solidFill>
                          <a:effectLst/>
                          <a:latin typeface="Sylfaen" pitchFamily="18" charset="0"/>
                        </a:rPr>
                        <a:t>Readiness to observe the measures</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490391397"/>
              </p:ext>
            </p:extLst>
          </p:nvPr>
        </p:nvGraphicFramePr>
        <p:xfrm>
          <a:off x="152400" y="1120394"/>
          <a:ext cx="3810000" cy="4511040"/>
        </p:xfrm>
        <a:graphic>
          <a:graphicData uri="http://schemas.openxmlformats.org/drawingml/2006/table">
            <a:tbl>
              <a:tblPr firstRow="1" firstCol="1" bandRow="1">
                <a:tableStyleId>{5C22544A-7EE6-4342-B048-85BDC9FD1C3A}</a:tableStyleId>
              </a:tblPr>
              <a:tblGrid>
                <a:gridCol w="3810000">
                  <a:extLst>
                    <a:ext uri="{9D8B030D-6E8A-4147-A177-3AD203B41FA5}">
                      <a16:colId xmlns:a16="http://schemas.microsoft.com/office/drawing/2014/main" val="3901855696"/>
                    </a:ext>
                  </a:extLst>
                </a:gridCol>
              </a:tblGrid>
              <a:tr h="4213606">
                <a:tc>
                  <a:txBody>
                    <a:bodyPr/>
                    <a:lstStyle/>
                    <a:p>
                      <a:r>
                        <a:rPr lang="en-US" sz="1100" dirty="0">
                          <a:effectLst/>
                          <a:latin typeface="Sylfaen" pitchFamily="18" charset="0"/>
                        </a:rPr>
                        <a:t> </a:t>
                      </a:r>
                      <a:r>
                        <a:rPr lang="en-US" sz="1400" b="1" kern="1200" baseline="0" dirty="0">
                          <a:solidFill>
                            <a:schemeClr val="lt1"/>
                          </a:solidFill>
                          <a:effectLst/>
                          <a:latin typeface="Sylfaen" pitchFamily="18" charset="0"/>
                          <a:ea typeface="+mn-ea"/>
                          <a:cs typeface="+mn-cs"/>
                        </a:rPr>
                        <a:t>Most of the respondents in Samtskhe-Javakheti and Kvemo Kartli expressed their readiness to observe the necessary preventive measures even when the restrictions would be eased gradually. For instance, the mean score (MEAN, on the 7-point scale) in regard of observing social distancing was 5.</a:t>
                      </a:r>
                      <a:r>
                        <a:rPr lang="ka-GE" sz="1400" b="1" kern="1200" baseline="0" dirty="0">
                          <a:solidFill>
                            <a:schemeClr val="lt1"/>
                          </a:solidFill>
                          <a:effectLst/>
                          <a:latin typeface="Sylfaen" pitchFamily="18" charset="0"/>
                          <a:ea typeface="+mn-ea"/>
                          <a:cs typeface="+mn-cs"/>
                        </a:rPr>
                        <a:t>8</a:t>
                      </a:r>
                      <a:r>
                        <a:rPr lang="en-US" sz="1400" b="1" kern="1200" baseline="0" dirty="0">
                          <a:solidFill>
                            <a:schemeClr val="lt1"/>
                          </a:solidFill>
                          <a:effectLst/>
                          <a:latin typeface="Sylfaen" pitchFamily="18" charset="0"/>
                          <a:ea typeface="+mn-ea"/>
                          <a:cs typeface="+mn-cs"/>
                        </a:rPr>
                        <a:t> Points in Samtskhe-Javakheti and </a:t>
                      </a:r>
                      <a:r>
                        <a:rPr lang="ka-GE" sz="1400" b="1" kern="1200" baseline="0" dirty="0">
                          <a:solidFill>
                            <a:schemeClr val="lt1"/>
                          </a:solidFill>
                          <a:effectLst/>
                          <a:latin typeface="Sylfaen" pitchFamily="18" charset="0"/>
                          <a:ea typeface="+mn-ea"/>
                          <a:cs typeface="+mn-cs"/>
                        </a:rPr>
                        <a:t>5.4</a:t>
                      </a:r>
                      <a:r>
                        <a:rPr lang="en-US" sz="1400" b="1" kern="1200" baseline="0" dirty="0">
                          <a:solidFill>
                            <a:schemeClr val="lt1"/>
                          </a:solidFill>
                          <a:effectLst/>
                          <a:latin typeface="Sylfaen" pitchFamily="18" charset="0"/>
                          <a:ea typeface="+mn-ea"/>
                          <a:cs typeface="+mn-cs"/>
                        </a:rPr>
                        <a:t> Points in Kvemo Kartli. </a:t>
                      </a:r>
                      <a:endParaRPr lang="ka-GE" sz="1400" b="1" kern="1200" baseline="0" dirty="0">
                        <a:solidFill>
                          <a:schemeClr val="lt1"/>
                        </a:solidFill>
                        <a:effectLst/>
                        <a:latin typeface="Sylfaen" pitchFamily="18" charset="0"/>
                        <a:ea typeface="+mn-ea"/>
                        <a:cs typeface="+mn-cs"/>
                      </a:endParaRPr>
                    </a:p>
                    <a:p>
                      <a:endParaRPr lang="ka-GE" sz="1400" b="1" kern="1200" baseline="0" dirty="0">
                        <a:solidFill>
                          <a:schemeClr val="lt1"/>
                        </a:solidFill>
                        <a:effectLst/>
                        <a:latin typeface="Sylfaen" pitchFamily="18" charset="0"/>
                        <a:ea typeface="+mn-ea"/>
                        <a:cs typeface="+mn-cs"/>
                      </a:endParaRPr>
                    </a:p>
                    <a:p>
                      <a:pPr algn="ctr"/>
                      <a:r>
                        <a:rPr lang="en-US" sz="1400" b="1" kern="1200" baseline="0" dirty="0">
                          <a:solidFill>
                            <a:schemeClr val="tx1"/>
                          </a:solidFill>
                          <a:effectLst/>
                          <a:latin typeface="Sylfaen" pitchFamily="18" charset="0"/>
                          <a:ea typeface="+mn-ea"/>
                          <a:cs typeface="+mn-cs"/>
                        </a:rPr>
                        <a:t>The respondents in Samtskhe-Javakheti expressed more readiness to observe the preventive  measures than in Kvemo Kartli. It can be assumed that due to the strict quarantine  restrictions introduced in Kvemo Kartli, some of its residents are tired of them and have developed some protest against the protective measures. </a:t>
                      </a:r>
                      <a:endParaRPr lang="ka-GE" sz="1600" b="1" kern="1200" baseline="0" dirty="0">
                        <a:solidFill>
                          <a:schemeClr val="lt1"/>
                        </a:solidFill>
                        <a:effectLst/>
                        <a:latin typeface="Sylfaen" pitchFamily="18" charset="0"/>
                        <a:ea typeface="+mn-ea"/>
                        <a:cs typeface="+mn-cs"/>
                      </a:endParaRPr>
                    </a:p>
                    <a:p>
                      <a:pPr algn="ctr"/>
                      <a:endParaRPr lang="ka-GE" sz="1200" b="1" kern="1200" baseline="0" dirty="0">
                        <a:solidFill>
                          <a:schemeClr val="tx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The readiness level of the population in the target municipalities of Samtskhe-Javakheti was found to be closer to the readiness level of the Georgia population.</a:t>
                      </a:r>
                      <a:endParaRPr lang="ka-GE" sz="1200" b="1" kern="1200" baseline="0" dirty="0">
                        <a:solidFill>
                          <a:srgbClr val="C00000"/>
                        </a:solidFill>
                        <a:effectLst/>
                        <a:latin typeface="Sylfaen" pitchFamily="18" charset="0"/>
                        <a:ea typeface="+mn-ea"/>
                        <a:cs typeface="+mn-cs"/>
                      </a:endParaRPr>
                    </a:p>
                    <a:p>
                      <a:pPr algn="ctr"/>
                      <a:endParaRPr lang="ka-GE" sz="1200" b="1" kern="1200" baseline="0" dirty="0">
                        <a:solidFill>
                          <a:srgbClr val="C00000"/>
                        </a:solidFill>
                        <a:effectLst/>
                        <a:latin typeface="Sylfaen" pitchFamily="18" charset="0"/>
                        <a:ea typeface="+mn-ea"/>
                        <a:cs typeface="+mn-cs"/>
                      </a:endParaRPr>
                    </a:p>
                    <a:p>
                      <a:pPr algn="ct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212036130"/>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1765061895"/>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Readiness to observe the measures </a:t>
                      </a:r>
                      <a:r>
                        <a:rPr lang="en-US" sz="1400" b="0" baseline="0" dirty="0">
                          <a:solidFill>
                            <a:schemeClr val="tx1"/>
                          </a:solidFill>
                          <a:effectLst/>
                          <a:latin typeface="Sylfaen" pitchFamily="18" charset="0"/>
                          <a:ea typeface="+mn-ea"/>
                          <a:cs typeface="+mn-cs"/>
                        </a:rPr>
                        <a:t>(Regressive Analysis</a:t>
                      </a:r>
                      <a:r>
                        <a:rPr lang="ka-GE" sz="1400" b="0" baseline="0" dirty="0">
                          <a:solidFill>
                            <a:schemeClr val="tx1"/>
                          </a:solidFill>
                          <a:effectLst/>
                          <a:latin typeface="Sylfaen" pitchFamily="18" charset="0"/>
                          <a:ea typeface="+mn-ea"/>
                          <a:cs typeface="+mn-cs"/>
                        </a:rPr>
                        <a:t>)</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222337566"/>
              </p:ext>
            </p:extLst>
          </p:nvPr>
        </p:nvGraphicFramePr>
        <p:xfrm>
          <a:off x="152400" y="914400"/>
          <a:ext cx="8610600" cy="181356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295400">
                <a:tc>
                  <a:txBody>
                    <a:bodyPr/>
                    <a:lstStyle/>
                    <a:p>
                      <a:r>
                        <a:rPr lang="en-US" sz="1400" b="1" u="sng" kern="1200" dirty="0">
                          <a:solidFill>
                            <a:schemeClr val="tx1"/>
                          </a:solidFill>
                          <a:effectLst/>
                          <a:latin typeface="Sylfaen" pitchFamily="18" charset="0"/>
                          <a:ea typeface="+mn-ea"/>
                          <a:cs typeface="+mn-cs"/>
                        </a:rPr>
                        <a:t>Samtskhe-Javakheti: </a:t>
                      </a:r>
                      <a:endParaRPr lang="ka-GE" sz="1400" b="1" u="sng" kern="1200" dirty="0">
                        <a:solidFill>
                          <a:schemeClr val="tx1"/>
                        </a:solidFill>
                        <a:effectLst/>
                        <a:latin typeface="Sylfaen" pitchFamily="18" charset="0"/>
                        <a:ea typeface="+mn-ea"/>
                        <a:cs typeface="+mn-cs"/>
                      </a:endParaRPr>
                    </a:p>
                    <a:p>
                      <a:r>
                        <a:rPr lang="en-US" sz="1200" b="1" kern="1200" dirty="0">
                          <a:solidFill>
                            <a:schemeClr val="tx1"/>
                          </a:solidFill>
                          <a:effectLst/>
                          <a:latin typeface="Sylfaen" pitchFamily="18" charset="0"/>
                          <a:ea typeface="+mn-ea"/>
                          <a:cs typeface="+mn-cs"/>
                        </a:rPr>
                        <a:t>Those respondents express more readiness to observe social distancing, who: </a:t>
                      </a:r>
                    </a:p>
                    <a:p>
                      <a:pPr marL="171450" lvl="0" indent="-171450">
                        <a:buFont typeface="Arial" panose="020B0604020202020204" pitchFamily="34" charset="0"/>
                        <a:buChar char="•"/>
                      </a:pPr>
                      <a:r>
                        <a:rPr lang="en-US" sz="1200" b="1" kern="1200" baseline="0" dirty="0">
                          <a:solidFill>
                            <a:schemeClr val="tx1"/>
                          </a:solidFill>
                          <a:effectLst/>
                          <a:latin typeface="Sylfaen" pitchFamily="18" charset="0"/>
                          <a:ea typeface="+mn-ea"/>
                          <a:cs typeface="+mn-cs"/>
                        </a:rPr>
                        <a:t>Trust the medical sector </a:t>
                      </a:r>
                    </a:p>
                    <a:p>
                      <a:pPr marL="171450" lvl="0" indent="-171450">
                        <a:buFont typeface="Arial" panose="020B0604020202020204" pitchFamily="34" charset="0"/>
                        <a:buChar char="•"/>
                      </a:pPr>
                      <a:r>
                        <a:rPr lang="en-US" sz="1200" b="1" kern="1200" baseline="0" dirty="0">
                          <a:solidFill>
                            <a:schemeClr val="tx1"/>
                          </a:solidFill>
                          <a:effectLst/>
                          <a:latin typeface="Sylfaen" pitchFamily="18" charset="0"/>
                          <a:ea typeface="+mn-ea"/>
                          <a:cs typeface="+mn-cs"/>
                        </a:rPr>
                        <a:t>Do not blame the media for exaggerating the virus </a:t>
                      </a:r>
                    </a:p>
                    <a:p>
                      <a:pPr marL="171450" lvl="0" indent="-171450">
                        <a:buFont typeface="Arial" panose="020B0604020202020204" pitchFamily="34" charset="0"/>
                        <a:buChar char="•"/>
                      </a:pPr>
                      <a:r>
                        <a:rPr lang="en-US" sz="1200" b="1" kern="1200" baseline="0" dirty="0">
                          <a:solidFill>
                            <a:schemeClr val="tx1"/>
                          </a:solidFill>
                          <a:effectLst/>
                          <a:latin typeface="Sylfaen" pitchFamily="18" charset="0"/>
                          <a:ea typeface="+mn-ea"/>
                          <a:cs typeface="+mn-cs"/>
                        </a:rPr>
                        <a:t>Consider it more difficult to recover from it </a:t>
                      </a:r>
                    </a:p>
                    <a:p>
                      <a:pPr marL="171450" lvl="0" indent="-171450">
                        <a:buFont typeface="Arial" panose="020B0604020202020204" pitchFamily="34" charset="0"/>
                        <a:buChar char="•"/>
                      </a:pPr>
                      <a:r>
                        <a:rPr lang="en-US" sz="1200" b="1" kern="1200" baseline="0" dirty="0">
                          <a:solidFill>
                            <a:schemeClr val="tx1"/>
                          </a:solidFill>
                          <a:effectLst/>
                          <a:latin typeface="Sylfaen" pitchFamily="18" charset="0"/>
                          <a:ea typeface="+mn-ea"/>
                          <a:cs typeface="+mn-cs"/>
                        </a:rPr>
                        <a:t>Believe that the infection rate is high </a:t>
                      </a:r>
                      <a:endParaRPr lang="ka-GE" sz="1200" b="1" kern="1200" dirty="0">
                        <a:solidFill>
                          <a:schemeClr val="tx1"/>
                        </a:solidFill>
                        <a:effectLst/>
                        <a:latin typeface="Sylfaen" pitchFamily="18" charset="0"/>
                        <a:ea typeface="+mn-ea"/>
                        <a:cs typeface="+mn-cs"/>
                      </a:endParaRPr>
                    </a:p>
                    <a:p>
                      <a:r>
                        <a:rPr lang="en-US" sz="1200" b="1" kern="1200" dirty="0">
                          <a:solidFill>
                            <a:schemeClr val="tx1"/>
                          </a:solidFill>
                          <a:effectLst/>
                          <a:latin typeface="Sylfaen" pitchFamily="18" charset="0"/>
                          <a:ea typeface="+mn-ea"/>
                          <a:cs typeface="+mn-cs"/>
                        </a:rPr>
                        <a:t>Those respondents express more readiness to avoid places of gatherings, who:</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baseline="0" dirty="0">
                          <a:solidFill>
                            <a:schemeClr val="tx1"/>
                          </a:solidFill>
                          <a:effectLst/>
                          <a:latin typeface="Sylfaen" pitchFamily="18" charset="0"/>
                          <a:ea typeface="+mn-ea"/>
                          <a:cs typeface="+mn-cs"/>
                        </a:rPr>
                        <a:t>Those respondents polled in Samtskhe-Javakheti, who expressed their trust to the Governmental authorities </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baseline="0" dirty="0">
                          <a:solidFill>
                            <a:schemeClr val="tx1"/>
                          </a:solidFill>
                          <a:effectLst/>
                          <a:latin typeface="Sylfaen" pitchFamily="18" charset="0"/>
                          <a:ea typeface="+mn-ea"/>
                          <a:cs typeface="+mn-cs"/>
                        </a:rPr>
                        <a:t>Those who believe that the infection rate is high. </a:t>
                      </a:r>
                      <a:endParaRPr lang="en-US" sz="1200" b="1" kern="1200" dirty="0">
                        <a:solidFill>
                          <a:schemeClr val="tx1"/>
                        </a:solidFill>
                        <a:effectLst/>
                        <a:latin typeface="Sylfaen" pitchFamily="18" charset="0"/>
                        <a:ea typeface="+mn-ea"/>
                        <a:cs typeface="+mn-cs"/>
                      </a:endParaRPr>
                    </a:p>
                    <a:p>
                      <a:pPr lvl="0"/>
                      <a:endParaRPr lang="ka-GE" sz="9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8" name="Table 7"/>
          <p:cNvGraphicFramePr>
            <a:graphicFrameLocks noGrp="1"/>
          </p:cNvGraphicFramePr>
          <p:nvPr>
            <p:extLst>
              <p:ext uri="{D42A27DB-BD31-4B8C-83A1-F6EECF244321}">
                <p14:modId xmlns:p14="http://schemas.microsoft.com/office/powerpoint/2010/main" val="3428678387"/>
              </p:ext>
            </p:extLst>
          </p:nvPr>
        </p:nvGraphicFramePr>
        <p:xfrm>
          <a:off x="152400" y="3168748"/>
          <a:ext cx="8229599" cy="2854326"/>
        </p:xfrm>
        <a:graphic>
          <a:graphicData uri="http://schemas.openxmlformats.org/drawingml/2006/table">
            <a:tbl>
              <a:tblPr firstRow="1" firstCol="1" bandRow="1">
                <a:tableStyleId>{5C22544A-7EE6-4342-B048-85BDC9FD1C3A}</a:tableStyleId>
              </a:tblPr>
              <a:tblGrid>
                <a:gridCol w="1617939">
                  <a:extLst>
                    <a:ext uri="{9D8B030D-6E8A-4147-A177-3AD203B41FA5}">
                      <a16:colId xmlns:a16="http://schemas.microsoft.com/office/drawing/2014/main" val="594654167"/>
                    </a:ext>
                  </a:extLst>
                </a:gridCol>
                <a:gridCol w="1173541">
                  <a:extLst>
                    <a:ext uri="{9D8B030D-6E8A-4147-A177-3AD203B41FA5}">
                      <a16:colId xmlns:a16="http://schemas.microsoft.com/office/drawing/2014/main" val="3932233914"/>
                    </a:ext>
                  </a:extLst>
                </a:gridCol>
                <a:gridCol w="1173541">
                  <a:extLst>
                    <a:ext uri="{9D8B030D-6E8A-4147-A177-3AD203B41FA5}">
                      <a16:colId xmlns:a16="http://schemas.microsoft.com/office/drawing/2014/main" val="280452143"/>
                    </a:ext>
                  </a:extLst>
                </a:gridCol>
                <a:gridCol w="1101120">
                  <a:extLst>
                    <a:ext uri="{9D8B030D-6E8A-4147-A177-3AD203B41FA5}">
                      <a16:colId xmlns:a16="http://schemas.microsoft.com/office/drawing/2014/main" val="198760525"/>
                    </a:ext>
                  </a:extLst>
                </a:gridCol>
                <a:gridCol w="1173541">
                  <a:extLst>
                    <a:ext uri="{9D8B030D-6E8A-4147-A177-3AD203B41FA5}">
                      <a16:colId xmlns:a16="http://schemas.microsoft.com/office/drawing/2014/main" val="1102642896"/>
                    </a:ext>
                  </a:extLst>
                </a:gridCol>
                <a:gridCol w="1173541">
                  <a:extLst>
                    <a:ext uri="{9D8B030D-6E8A-4147-A177-3AD203B41FA5}">
                      <a16:colId xmlns:a16="http://schemas.microsoft.com/office/drawing/2014/main" val="4089441972"/>
                    </a:ext>
                  </a:extLst>
                </a:gridCol>
                <a:gridCol w="816376">
                  <a:extLst>
                    <a:ext uri="{9D8B030D-6E8A-4147-A177-3AD203B41FA5}">
                      <a16:colId xmlns:a16="http://schemas.microsoft.com/office/drawing/2014/main" val="1632910995"/>
                    </a:ext>
                  </a:extLst>
                </a:gridCol>
              </a:tblGrid>
              <a:tr h="276225">
                <a:tc rowSpan="2">
                  <a:txBody>
                    <a:bodyPr/>
                    <a:lstStyle/>
                    <a:p>
                      <a:pPr marL="0" marR="0">
                        <a:lnSpc>
                          <a:spcPct val="107000"/>
                        </a:lnSpc>
                        <a:spcBef>
                          <a:spcPts val="0"/>
                        </a:spcBef>
                        <a:spcAft>
                          <a:spcPts val="800"/>
                        </a:spcAft>
                      </a:pPr>
                      <a:r>
                        <a:rPr lang="en-US" sz="1100" dirty="0">
                          <a:effectLst/>
                          <a:latin typeface="Sylfaen" pitchFamily="18" charset="0"/>
                        </a:rPr>
                        <a:t>Samtskhe-Javakheti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gridSpan="3">
                  <a:txBody>
                    <a:bodyPr/>
                    <a:lstStyle/>
                    <a:p>
                      <a:pPr marL="0" marR="0" algn="ctr">
                        <a:lnSpc>
                          <a:spcPct val="107000"/>
                        </a:lnSpc>
                        <a:spcBef>
                          <a:spcPts val="0"/>
                        </a:spcBef>
                        <a:spcAft>
                          <a:spcPts val="800"/>
                        </a:spcAft>
                      </a:pPr>
                      <a:r>
                        <a:rPr lang="en-US" sz="1100" dirty="0">
                          <a:effectLst/>
                          <a:latin typeface="Sylfaen" pitchFamily="18" charset="0"/>
                        </a:rPr>
                        <a:t>Readiness to observe social distancing</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Readiness to avoid gathering places </a:t>
                      </a:r>
                    </a:p>
                  </a:txBody>
                  <a:tcPr marL="68580" marR="68580" marT="9525"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46776"/>
                  </a:ext>
                </a:extLst>
              </a:tr>
              <a:tr h="138430">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796637844"/>
                  </a:ext>
                </a:extLst>
              </a:tr>
              <a:tr h="276225">
                <a:tc>
                  <a:txBody>
                    <a:bodyPr/>
                    <a:lstStyle/>
                    <a:p>
                      <a:pPr marL="0" marR="0">
                        <a:lnSpc>
                          <a:spcPct val="107000"/>
                        </a:lnSpc>
                        <a:spcBef>
                          <a:spcPts val="0"/>
                        </a:spcBef>
                        <a:spcAft>
                          <a:spcPts val="800"/>
                        </a:spcAft>
                      </a:pPr>
                      <a:r>
                        <a:rPr lang="en-US" sz="1100" dirty="0">
                          <a:effectLst/>
                          <a:latin typeface="Sylfaen" pitchFamily="18" charset="0"/>
                        </a:rPr>
                        <a:t>Trust towards the medical sector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0.27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0.15 – 0.39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010201771"/>
                  </a:ext>
                </a:extLst>
              </a:tr>
              <a:tr h="328930">
                <a:tc>
                  <a:txBody>
                    <a:bodyPr/>
                    <a:lstStyle/>
                    <a:p>
                      <a:pPr marL="0" marR="0">
                        <a:lnSpc>
                          <a:spcPct val="107000"/>
                        </a:lnSpc>
                        <a:spcBef>
                          <a:spcPts val="0"/>
                        </a:spcBef>
                        <a:spcAft>
                          <a:spcPts val="800"/>
                        </a:spcAft>
                      </a:pPr>
                      <a:r>
                        <a:rPr lang="en-US" sz="1100" dirty="0">
                          <a:effectLst/>
                          <a:latin typeface="Sylfaen" pitchFamily="18" charset="0"/>
                        </a:rPr>
                        <a:t>Trust towards the Governmental authorities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0.28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0.16 – 0.40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681767526"/>
                  </a:ext>
                </a:extLst>
              </a:tr>
              <a:tr h="381000">
                <a:tc>
                  <a:txBody>
                    <a:bodyPr/>
                    <a:lstStyle/>
                    <a:p>
                      <a:pPr marL="0" marR="0">
                        <a:lnSpc>
                          <a:spcPct val="107000"/>
                        </a:lnSpc>
                        <a:spcBef>
                          <a:spcPts val="0"/>
                        </a:spcBef>
                        <a:spcAft>
                          <a:spcPts val="800"/>
                        </a:spcAft>
                      </a:pPr>
                      <a:r>
                        <a:rPr lang="en-US" sz="1100" dirty="0">
                          <a:effectLst/>
                          <a:latin typeface="Sylfaen" pitchFamily="18" charset="0"/>
                        </a:rPr>
                        <a:t>Perceive that the media exaggerated the virus</a:t>
                      </a:r>
                    </a:p>
                    <a:p>
                      <a:pPr marL="0" marR="0">
                        <a:lnSpc>
                          <a:spcPct val="107000"/>
                        </a:lnSpc>
                        <a:spcBef>
                          <a:spcPts val="0"/>
                        </a:spcBef>
                        <a:spcAft>
                          <a:spcPts val="800"/>
                        </a:spcAft>
                      </a:pP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ka-GE" sz="1100">
                          <a:effectLst/>
                          <a:latin typeface="Sylfaen" pitchFamily="18" charset="0"/>
                        </a:rPr>
                        <a:t>-0.25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-0.38 – -0.13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532799299"/>
                  </a:ext>
                </a:extLst>
              </a:tr>
              <a:tr h="381000">
                <a:tc>
                  <a:txBody>
                    <a:bodyPr/>
                    <a:lstStyle/>
                    <a:p>
                      <a:pPr marL="0" marR="0">
                        <a:lnSpc>
                          <a:spcPct val="107000"/>
                        </a:lnSpc>
                        <a:spcBef>
                          <a:spcPts val="0"/>
                        </a:spcBef>
                        <a:spcAft>
                          <a:spcPts val="800"/>
                        </a:spcAft>
                      </a:pPr>
                      <a:r>
                        <a:rPr lang="en-US" sz="1100" dirty="0">
                          <a:effectLst/>
                          <a:latin typeface="Sylfaen" pitchFamily="18" charset="0"/>
                        </a:rPr>
                        <a:t>Difficulty to recover from the infection</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0.02 – 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363048086"/>
                  </a:ext>
                </a:extLst>
              </a:tr>
              <a:tr h="381000">
                <a:tc>
                  <a:txBody>
                    <a:bodyPr/>
                    <a:lstStyle/>
                    <a:p>
                      <a:pPr marL="0" marR="0">
                        <a:lnSpc>
                          <a:spcPct val="107000"/>
                        </a:lnSpc>
                        <a:spcBef>
                          <a:spcPts val="0"/>
                        </a:spcBef>
                        <a:spcAft>
                          <a:spcPts val="800"/>
                        </a:spcAft>
                      </a:pPr>
                      <a:r>
                        <a:rPr lang="en-US" sz="1100" dirty="0">
                          <a:effectLst/>
                          <a:latin typeface="Sylfaen" pitchFamily="18" charset="0"/>
                        </a:rPr>
                        <a:t>The infection rate</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0.18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0.05 – 0.31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0.008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0.19</a:t>
                      </a:r>
                    </a:p>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0.06 – 0.33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800"/>
                        </a:spcAft>
                      </a:pPr>
                      <a:r>
                        <a:rPr lang="en-US" sz="1100" dirty="0">
                          <a:effectLst/>
                          <a:latin typeface="Sylfaen" pitchFamily="18" charset="0"/>
                        </a:rPr>
                        <a:t>0.006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37898984"/>
                  </a:ext>
                </a:extLst>
              </a:tr>
            </a:tbl>
          </a:graphicData>
        </a:graphic>
      </p:graphicFrame>
    </p:spTree>
    <p:extLst>
      <p:ext uri="{BB962C8B-B14F-4D97-AF65-F5344CB8AC3E}">
        <p14:creationId xmlns:p14="http://schemas.microsoft.com/office/powerpoint/2010/main" val="1346773979"/>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p:cNvGraphicFramePr>
            <a:graphicFrameLocks noGrp="1"/>
          </p:cNvGraphicFramePr>
          <p:nvPr>
            <p:extLst>
              <p:ext uri="{D42A27DB-BD31-4B8C-83A1-F6EECF244321}">
                <p14:modId xmlns:p14="http://schemas.microsoft.com/office/powerpoint/2010/main" val="296476460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Readiness to observe the measures </a:t>
                      </a:r>
                      <a:r>
                        <a:rPr lang="en-US" sz="1400" b="0" baseline="0" dirty="0">
                          <a:solidFill>
                            <a:schemeClr val="tx1"/>
                          </a:solidFill>
                          <a:effectLst/>
                          <a:latin typeface="Sylfaen" pitchFamily="18" charset="0"/>
                          <a:ea typeface="+mn-ea"/>
                          <a:cs typeface="+mn-cs"/>
                        </a:rPr>
                        <a:t>(Regressive Analysis – Continued) </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
        <p:nvSpPr>
          <p:cNvPr id="3" name="Rectangle 2"/>
          <p:cNvSpPr/>
          <p:nvPr/>
        </p:nvSpPr>
        <p:spPr>
          <a:xfrm>
            <a:off x="152400" y="990600"/>
            <a:ext cx="8610600" cy="3170099"/>
          </a:xfrm>
          <a:prstGeom prst="rect">
            <a:avLst/>
          </a:prstGeom>
        </p:spPr>
        <p:txBody>
          <a:bodyPr wrap="square">
            <a:spAutoFit/>
          </a:bodyPr>
          <a:lstStyle/>
          <a:p>
            <a:r>
              <a:rPr lang="en-US" sz="1400" b="1" u="sng" dirty="0">
                <a:latin typeface="Sylfaen" pitchFamily="18" charset="0"/>
              </a:rPr>
              <a:t>Kvemo Kartli</a:t>
            </a:r>
            <a:r>
              <a:rPr lang="ka-GE" sz="1400" b="1" u="sng" dirty="0">
                <a:latin typeface="Sylfaen" pitchFamily="18" charset="0"/>
              </a:rPr>
              <a:t>:</a:t>
            </a:r>
          </a:p>
          <a:p>
            <a:r>
              <a:rPr lang="en-US" sz="1200" b="1" dirty="0">
                <a:latin typeface="Sylfaen" pitchFamily="18" charset="0"/>
              </a:rPr>
              <a:t>Those respondents express more readiness to observe social distancing, who:</a:t>
            </a:r>
          </a:p>
          <a:p>
            <a:pPr marL="171450" lvl="0" indent="-171450">
              <a:buFont typeface="Arial" panose="020B0604020202020204" pitchFamily="34" charset="0"/>
              <a:buChar char="•"/>
            </a:pPr>
            <a:r>
              <a:rPr lang="en-US" sz="1200" b="1" dirty="0">
                <a:latin typeface="Sylfaen" pitchFamily="18" charset="0"/>
              </a:rPr>
              <a:t>Speak about being unprotected and thinks that they might get infected </a:t>
            </a:r>
          </a:p>
          <a:p>
            <a:pPr marL="171450" lvl="0" indent="-171450">
              <a:buFont typeface="Arial" panose="020B0604020202020204" pitchFamily="34" charset="0"/>
              <a:buChar char="•"/>
            </a:pPr>
            <a:r>
              <a:rPr lang="en-US" sz="1200" b="1" dirty="0">
                <a:latin typeface="Sylfaen" pitchFamily="18" charset="0"/>
              </a:rPr>
              <a:t>Consider that it will be difficult for them to overcome the infection </a:t>
            </a:r>
          </a:p>
          <a:p>
            <a:pPr marL="171450" lvl="0" indent="-171450">
              <a:buFont typeface="Arial" panose="020B0604020202020204" pitchFamily="34" charset="0"/>
              <a:buChar char="•"/>
            </a:pPr>
            <a:r>
              <a:rPr lang="en-US" sz="1200" b="1" dirty="0">
                <a:latin typeface="Sylfaen" pitchFamily="18" charset="0"/>
              </a:rPr>
              <a:t>Have the trust towards the medical sector </a:t>
            </a:r>
          </a:p>
          <a:p>
            <a:pPr marL="171450" lvl="0" indent="-171450">
              <a:buFont typeface="Arial" panose="020B0604020202020204" pitchFamily="34" charset="0"/>
              <a:buChar char="•"/>
            </a:pPr>
            <a:r>
              <a:rPr lang="en-US" sz="1200" b="1" dirty="0">
                <a:latin typeface="Sylfaen" pitchFamily="18" charset="0"/>
              </a:rPr>
              <a:t>Think that the infection rate is high </a:t>
            </a:r>
            <a:endParaRPr lang="ka-GE" sz="1200" b="1" dirty="0">
              <a:latin typeface="Sylfaen" pitchFamily="18" charset="0"/>
            </a:endParaRPr>
          </a:p>
          <a:p>
            <a:pPr lvl="0"/>
            <a:endParaRPr lang="ka-GE" sz="1200" b="1" dirty="0">
              <a:latin typeface="Sylfaen" pitchFamily="18" charset="0"/>
            </a:endParaRPr>
          </a:p>
          <a:p>
            <a:pPr lvl="0"/>
            <a:r>
              <a:rPr lang="en-US" sz="1200" b="1" dirty="0">
                <a:latin typeface="Sylfaen" pitchFamily="18" charset="0"/>
              </a:rPr>
              <a:t>Those respondents express readiness to avoid the places of gatherings, who: </a:t>
            </a:r>
            <a:endParaRPr lang="ka-GE" sz="1200" b="1" dirty="0">
              <a:latin typeface="Sylfaen" pitchFamily="18" charset="0"/>
            </a:endParaRPr>
          </a:p>
          <a:p>
            <a:pPr marL="285750" indent="-285750">
              <a:buFont typeface="Arial" panose="020B0604020202020204" pitchFamily="34" charset="0"/>
              <a:buChar char="•"/>
            </a:pPr>
            <a:r>
              <a:rPr lang="en-US" sz="1200" b="1" dirty="0">
                <a:latin typeface="Sylfaen" pitchFamily="18" charset="0"/>
              </a:rPr>
              <a:t>Think about their unprotection and thinks that they might get infected </a:t>
            </a:r>
          </a:p>
          <a:p>
            <a:pPr marL="285750" indent="-285750">
              <a:buFont typeface="Arial" panose="020B0604020202020204" pitchFamily="34" charset="0"/>
              <a:buChar char="•"/>
            </a:pPr>
            <a:r>
              <a:rPr lang="en-US" sz="1200" b="1" dirty="0">
                <a:latin typeface="Sylfaen" pitchFamily="18" charset="0"/>
              </a:rPr>
              <a:t>Have the trust to the Governmental sector </a:t>
            </a:r>
          </a:p>
          <a:p>
            <a:pPr marL="285750" indent="-285750">
              <a:buFont typeface="Arial" panose="020B0604020202020204" pitchFamily="34" charset="0"/>
              <a:buChar char="•"/>
            </a:pPr>
            <a:r>
              <a:rPr lang="en-US" sz="1200" b="1" dirty="0">
                <a:latin typeface="Sylfaen" pitchFamily="18" charset="0"/>
              </a:rPr>
              <a:t>Have the trust to the medical sector </a:t>
            </a:r>
            <a:endParaRPr lang="ka-GE" sz="1200" b="1" dirty="0">
              <a:latin typeface="Sylfaen" pitchFamily="18" charset="0"/>
            </a:endParaRPr>
          </a:p>
          <a:p>
            <a:pPr marL="285750" indent="-285750">
              <a:buFont typeface="Arial" panose="020B0604020202020204" pitchFamily="34" charset="0"/>
              <a:buChar char="•"/>
            </a:pPr>
            <a:endParaRPr lang="ka-GE" sz="1200" b="1" dirty="0">
              <a:latin typeface="Sylfaen" pitchFamily="18" charset="0"/>
            </a:endParaRPr>
          </a:p>
          <a:p>
            <a:pPr marL="285750" lvl="0" indent="-285750">
              <a:buFont typeface="Arial" panose="020B0604020202020204" pitchFamily="34" charset="0"/>
              <a:buChar char="•"/>
            </a:pPr>
            <a:endParaRPr lang="ka-GE" b="1" dirty="0">
              <a:latin typeface="Sylfaen" pitchFamily="18" charset="0"/>
            </a:endParaRPr>
          </a:p>
          <a:p>
            <a:pPr marL="171450" lvl="0" indent="-171450">
              <a:buFont typeface="Arial" panose="020B0604020202020204" pitchFamily="34" charset="0"/>
              <a:buChar char="•"/>
            </a:pPr>
            <a:endParaRPr lang="ka-GE" b="1" dirty="0">
              <a:latin typeface="Sylfaen" pitchFamily="18" charset="0"/>
            </a:endParaRPr>
          </a:p>
          <a:p>
            <a:pPr marL="171450" lvl="0" indent="-171450">
              <a:buFont typeface="Arial" panose="020B0604020202020204" pitchFamily="34" charset="0"/>
              <a:buChar char="•"/>
            </a:pPr>
            <a:endParaRPr lang="ka-GE" b="1" dirty="0">
              <a:latin typeface="Sylfaen" pitchFamily="18" charset="0"/>
            </a:endParaRPr>
          </a:p>
        </p:txBody>
      </p:sp>
      <p:graphicFrame>
        <p:nvGraphicFramePr>
          <p:cNvPr id="6" name="Table 5"/>
          <p:cNvGraphicFramePr>
            <a:graphicFrameLocks noGrp="1"/>
          </p:cNvGraphicFramePr>
          <p:nvPr>
            <p:extLst>
              <p:ext uri="{D42A27DB-BD31-4B8C-83A1-F6EECF244321}">
                <p14:modId xmlns:p14="http://schemas.microsoft.com/office/powerpoint/2010/main" val="2754532684"/>
              </p:ext>
            </p:extLst>
          </p:nvPr>
        </p:nvGraphicFramePr>
        <p:xfrm>
          <a:off x="152400" y="3352800"/>
          <a:ext cx="8534397" cy="3257701"/>
        </p:xfrm>
        <a:graphic>
          <a:graphicData uri="http://schemas.openxmlformats.org/drawingml/2006/table">
            <a:tbl>
              <a:tblPr firstRow="1" firstCol="1" bandRow="1">
                <a:tableStyleId>{5C22544A-7EE6-4342-B048-85BDC9FD1C3A}</a:tableStyleId>
              </a:tblPr>
              <a:tblGrid>
                <a:gridCol w="1677863">
                  <a:extLst>
                    <a:ext uri="{9D8B030D-6E8A-4147-A177-3AD203B41FA5}">
                      <a16:colId xmlns:a16="http://schemas.microsoft.com/office/drawing/2014/main" val="3632632436"/>
                    </a:ext>
                  </a:extLst>
                </a:gridCol>
                <a:gridCol w="1217005">
                  <a:extLst>
                    <a:ext uri="{9D8B030D-6E8A-4147-A177-3AD203B41FA5}">
                      <a16:colId xmlns:a16="http://schemas.microsoft.com/office/drawing/2014/main" val="2498230578"/>
                    </a:ext>
                  </a:extLst>
                </a:gridCol>
                <a:gridCol w="1217005">
                  <a:extLst>
                    <a:ext uri="{9D8B030D-6E8A-4147-A177-3AD203B41FA5}">
                      <a16:colId xmlns:a16="http://schemas.microsoft.com/office/drawing/2014/main" val="2136173350"/>
                    </a:ext>
                  </a:extLst>
                </a:gridCol>
                <a:gridCol w="1141902">
                  <a:extLst>
                    <a:ext uri="{9D8B030D-6E8A-4147-A177-3AD203B41FA5}">
                      <a16:colId xmlns:a16="http://schemas.microsoft.com/office/drawing/2014/main" val="3077854109"/>
                    </a:ext>
                  </a:extLst>
                </a:gridCol>
                <a:gridCol w="1217005">
                  <a:extLst>
                    <a:ext uri="{9D8B030D-6E8A-4147-A177-3AD203B41FA5}">
                      <a16:colId xmlns:a16="http://schemas.microsoft.com/office/drawing/2014/main" val="4102942318"/>
                    </a:ext>
                  </a:extLst>
                </a:gridCol>
                <a:gridCol w="1217005">
                  <a:extLst>
                    <a:ext uri="{9D8B030D-6E8A-4147-A177-3AD203B41FA5}">
                      <a16:colId xmlns:a16="http://schemas.microsoft.com/office/drawing/2014/main" val="3816896614"/>
                    </a:ext>
                  </a:extLst>
                </a:gridCol>
                <a:gridCol w="846612">
                  <a:extLst>
                    <a:ext uri="{9D8B030D-6E8A-4147-A177-3AD203B41FA5}">
                      <a16:colId xmlns:a16="http://schemas.microsoft.com/office/drawing/2014/main" val="3829882471"/>
                    </a:ext>
                  </a:extLst>
                </a:gridCol>
              </a:tblGrid>
              <a:tr h="430398">
                <a:tc rowSpan="2">
                  <a:txBody>
                    <a:bodyPr/>
                    <a:lstStyle/>
                    <a:p>
                      <a:pPr marL="0" marR="0">
                        <a:lnSpc>
                          <a:spcPct val="107000"/>
                        </a:lnSpc>
                        <a:spcBef>
                          <a:spcPts val="0"/>
                        </a:spcBef>
                        <a:spcAft>
                          <a:spcPts val="800"/>
                        </a:spcAft>
                      </a:pPr>
                      <a:r>
                        <a:rPr lang="en-US" sz="1100" dirty="0">
                          <a:effectLst/>
                          <a:latin typeface="Sylfaen" pitchFamily="18" charset="0"/>
                        </a:rPr>
                        <a:t>Kvemo Kartli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gridSpan="3">
                  <a:txBody>
                    <a:bodyPr/>
                    <a:lstStyle/>
                    <a:p>
                      <a:pPr marL="0" marR="0" algn="ctr">
                        <a:lnSpc>
                          <a:spcPct val="107000"/>
                        </a:lnSpc>
                        <a:spcBef>
                          <a:spcPts val="0"/>
                        </a:spcBef>
                        <a:spcAft>
                          <a:spcPts val="800"/>
                        </a:spcAft>
                      </a:pPr>
                      <a:r>
                        <a:rPr lang="en-US" sz="1100" dirty="0">
                          <a:effectLst/>
                          <a:latin typeface="Sylfaen" pitchFamily="18" charset="0"/>
                        </a:rPr>
                        <a:t>Readiness to observe social distancing</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Readiness to avoid gathering places </a:t>
                      </a:r>
                    </a:p>
                  </a:txBody>
                  <a:tcPr marL="68580" marR="68580" marT="9525" marB="0"/>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900081771"/>
                  </a:ext>
                </a:extLst>
              </a:tr>
              <a:tr h="220765">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567718419"/>
                  </a:ext>
                </a:extLst>
              </a:tr>
              <a:tr h="411252">
                <a:tc>
                  <a:txBody>
                    <a:bodyPr/>
                    <a:lstStyle/>
                    <a:p>
                      <a:pPr marL="0" marR="0">
                        <a:lnSpc>
                          <a:spcPct val="107000"/>
                        </a:lnSpc>
                        <a:spcBef>
                          <a:spcPts val="0"/>
                        </a:spcBef>
                        <a:spcAft>
                          <a:spcPts val="800"/>
                        </a:spcAft>
                      </a:pPr>
                      <a:r>
                        <a:rPr lang="en-US" sz="1050" dirty="0">
                          <a:effectLst/>
                          <a:latin typeface="Sylfaen" pitchFamily="18" charset="0"/>
                        </a:rPr>
                        <a:t>Difficulty to recover from the infection</a:t>
                      </a:r>
                      <a:endParaRPr lang="en-US" sz="105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0.12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0.02 – 0.22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0.021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extLst>
                  <a:ext uri="{0D108BD9-81ED-4DB2-BD59-A6C34878D82A}">
                    <a16:rowId xmlns:a16="http://schemas.microsoft.com/office/drawing/2014/main" val="853447857"/>
                  </a:ext>
                </a:extLst>
              </a:tr>
              <a:tr h="611313">
                <a:tc>
                  <a:txBody>
                    <a:bodyPr/>
                    <a:lstStyle/>
                    <a:p>
                      <a:pPr marL="0" marR="0">
                        <a:lnSpc>
                          <a:spcPct val="107000"/>
                        </a:lnSpc>
                        <a:spcBef>
                          <a:spcPts val="0"/>
                        </a:spcBef>
                        <a:spcAft>
                          <a:spcPts val="0"/>
                        </a:spcAft>
                      </a:pPr>
                      <a:r>
                        <a:rPr lang="en-US" sz="1050" dirty="0">
                          <a:effectLst/>
                          <a:latin typeface="Sylfaen" pitchFamily="18" charset="0"/>
                          <a:ea typeface="Calibri" panose="020F0502020204030204" pitchFamily="34" charset="0"/>
                          <a:cs typeface="Times New Roman" panose="02020603050405020304" pitchFamily="18" charset="0"/>
                        </a:rPr>
                        <a:t>Feeling of being unprotected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0.14 – 0.36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0.05 – 0.28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0.005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209270786"/>
                  </a:ext>
                </a:extLst>
              </a:tr>
              <a:tr h="604635">
                <a:tc>
                  <a:txBody>
                    <a:bodyPr/>
                    <a:lstStyle/>
                    <a:p>
                      <a:pPr marL="0" marR="0">
                        <a:lnSpc>
                          <a:spcPct val="107000"/>
                        </a:lnSpc>
                        <a:spcBef>
                          <a:spcPts val="0"/>
                        </a:spcBef>
                        <a:spcAft>
                          <a:spcPts val="800"/>
                        </a:spcAft>
                      </a:pPr>
                      <a:r>
                        <a:rPr lang="en-US" sz="1050" dirty="0">
                          <a:effectLst/>
                          <a:latin typeface="Sylfaen" pitchFamily="18" charset="0"/>
                        </a:rPr>
                        <a:t>Trust towards the Governmental authorities </a:t>
                      </a:r>
                      <a:endParaRPr lang="en-US" sz="105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a:lnSpc>
                          <a:spcPct val="107000"/>
                        </a:lnSpc>
                      </a:pPr>
                      <a:endParaRPr lang="en-US" sz="1100" dirty="0">
                        <a:effectLst/>
                        <a:latin typeface="Sylfaen"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0.33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0.01 – 0.65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0.042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690464167"/>
                  </a:ext>
                </a:extLst>
              </a:tr>
              <a:tr h="445239">
                <a:tc>
                  <a:txBody>
                    <a:bodyPr/>
                    <a:lstStyle/>
                    <a:p>
                      <a:pPr marL="0" marR="0">
                        <a:lnSpc>
                          <a:spcPct val="107000"/>
                        </a:lnSpc>
                        <a:spcBef>
                          <a:spcPts val="0"/>
                        </a:spcBef>
                        <a:spcAft>
                          <a:spcPts val="800"/>
                        </a:spcAft>
                      </a:pPr>
                      <a:r>
                        <a:rPr lang="en-US" sz="1050" dirty="0">
                          <a:effectLst/>
                          <a:latin typeface="Sylfaen" pitchFamily="18" charset="0"/>
                        </a:rPr>
                        <a:t>Trust towards the medical sector </a:t>
                      </a:r>
                      <a:endParaRPr lang="en-US" sz="105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0.32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0.01 – 0.62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0.041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0.33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0.02 – 0.64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0.041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898504549"/>
                  </a:ext>
                </a:extLst>
              </a:tr>
              <a:tr h="445239">
                <a:tc>
                  <a:txBody>
                    <a:bodyPr/>
                    <a:lstStyle/>
                    <a:p>
                      <a:pPr marL="0" marR="0" lvl="0" indent="0" algn="l" defTabSz="914400" rtl="0" eaLnBrk="1" fontAlgn="auto" latinLnBrk="0" hangingPunct="1">
                        <a:lnSpc>
                          <a:spcPct val="107000"/>
                        </a:lnSpc>
                        <a:spcBef>
                          <a:spcPts val="0"/>
                        </a:spcBef>
                        <a:spcAft>
                          <a:spcPts val="0"/>
                        </a:spcAft>
                        <a:buClrTx/>
                        <a:buSzTx/>
                        <a:buFontTx/>
                        <a:buNone/>
                        <a:tabLst/>
                        <a:defRPr/>
                      </a:pPr>
                      <a:r>
                        <a:rPr lang="en-US" sz="1050" dirty="0">
                          <a:effectLst/>
                          <a:latin typeface="Sylfaen" pitchFamily="18" charset="0"/>
                        </a:rPr>
                        <a:t>Perception as to how high is t</a:t>
                      </a:r>
                      <a:r>
                        <a:rPr lang="en-US" sz="1100" dirty="0">
                          <a:effectLst/>
                          <a:latin typeface="Sylfaen" pitchFamily="18" charset="0"/>
                        </a:rPr>
                        <a:t>he infection rate</a:t>
                      </a:r>
                      <a:endParaRPr lang="en-US" sz="1100" dirty="0">
                        <a:effectLst/>
                        <a:latin typeface="Sylfaen"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0"/>
                        </a:spcAft>
                      </a:pP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0.10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0.00 – 0.20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0.046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902708513"/>
                  </a:ext>
                </a:extLst>
              </a:tr>
            </a:tbl>
          </a:graphicData>
        </a:graphic>
      </p:graphicFrame>
    </p:spTree>
    <p:extLst>
      <p:ext uri="{BB962C8B-B14F-4D97-AF65-F5344CB8AC3E}">
        <p14:creationId xmlns:p14="http://schemas.microsoft.com/office/powerpoint/2010/main" val="192274209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5538178"/>
              </p:ext>
            </p:extLst>
          </p:nvPr>
        </p:nvGraphicFramePr>
        <p:xfrm>
          <a:off x="3505200" y="0"/>
          <a:ext cx="5638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938789705"/>
              </p:ext>
            </p:extLst>
          </p:nvPr>
        </p:nvGraphicFramePr>
        <p:xfrm>
          <a:off x="117231" y="152400"/>
          <a:ext cx="3276600" cy="578231"/>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rPr>
                        <a:t>Emotional perception of coping with the Coronavirus </a:t>
                      </a:r>
                      <a:endParaRPr lang="ka-GE" sz="1800" dirty="0">
                        <a:solidFill>
                          <a:schemeClr val="tx1"/>
                        </a:solidFill>
                        <a:effectLst/>
                        <a:latin typeface="Sylfaen"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03922002"/>
              </p:ext>
            </p:extLst>
          </p:nvPr>
        </p:nvGraphicFramePr>
        <p:xfrm>
          <a:off x="90854" y="1143000"/>
          <a:ext cx="3276600" cy="466344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100" dirty="0">
                          <a:effectLst/>
                          <a:latin typeface="Sylfaen" pitchFamily="18" charset="0"/>
                        </a:rPr>
                        <a:t> </a:t>
                      </a:r>
                      <a:r>
                        <a:rPr lang="en-US" sz="1200" b="1" kern="1200" dirty="0">
                          <a:solidFill>
                            <a:schemeClr val="lt1"/>
                          </a:solidFill>
                          <a:effectLst/>
                          <a:latin typeface="Sylfaen" pitchFamily="18" charset="0"/>
                          <a:ea typeface="+mn-ea"/>
                          <a:cs typeface="+mn-cs"/>
                        </a:rPr>
                        <a:t>The attitudes to cope with COVID-19 are optimistic both in Samtskhe-Javakheti and Kvemo Kartli respondents, though it is more prominent in Samtskhe-Javakheti :</a:t>
                      </a:r>
                      <a:endParaRPr lang="ka-GE" sz="1200" b="1" kern="1200" baseline="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en-US" sz="1200" b="1" kern="1200" baseline="0" dirty="0">
                          <a:solidFill>
                            <a:schemeClr val="lt1"/>
                          </a:solidFill>
                          <a:effectLst/>
                          <a:latin typeface="Sylfaen" pitchFamily="18" charset="0"/>
                          <a:ea typeface="+mn-ea"/>
                          <a:cs typeface="+mn-cs"/>
                        </a:rPr>
                        <a:t>More of the respondents in Kvemo Kartli and the majority in Samtskhe-Javakheti: </a:t>
                      </a:r>
                      <a:endParaRPr lang="ka-GE" sz="1200" b="1" kern="1200" baseline="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Consider that that the probability of getting infected with the Coronavirus is low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Consider themselves un-susceptible from the Coronavirus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Believes that the Coronavirus is far from them</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Believes that it is easy to avoid getting infected with the Coronavirus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endParaRPr lang="ka-GE" sz="12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en-US" sz="1200" b="1" kern="1200" baseline="0" dirty="0">
                          <a:solidFill>
                            <a:schemeClr val="tx1"/>
                          </a:solidFill>
                          <a:effectLst/>
                          <a:latin typeface="Sylfaen" pitchFamily="18" charset="0"/>
                          <a:ea typeface="+mn-ea"/>
                          <a:cs typeface="+mn-cs"/>
                        </a:rPr>
                        <a:t>A cautious optimism among the respondents in Kvemo Kartli is due to the circumstance that the population in Marneuli and Bolnisi found themselves in the epicenter of the Coronavirus.</a:t>
                      </a:r>
                      <a:endParaRPr lang="ka-GE" sz="12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endParaRPr lang="ka-GE" sz="1100" b="1" kern="1200" baseline="0" dirty="0">
                        <a:solidFill>
                          <a:schemeClr val="tx1"/>
                        </a:solidFill>
                        <a:effectLst/>
                        <a:latin typeface="Sylfaen" pitchFamily="18" charset="0"/>
                        <a:ea typeface="+mn-ea"/>
                        <a:cs typeface="+mn-cs"/>
                      </a:endParaRPr>
                    </a:p>
                    <a:p>
                      <a:pPr algn="ctr"/>
                      <a:r>
                        <a:rPr lang="en-US" sz="1100" b="1" kern="1200" baseline="0" dirty="0">
                          <a:solidFill>
                            <a:srgbClr val="C00000"/>
                          </a:solidFill>
                          <a:effectLst/>
                          <a:latin typeface="Sylfaen" pitchFamily="18" charset="0"/>
                          <a:ea typeface="+mn-ea"/>
                          <a:cs typeface="+mn-cs"/>
                        </a:rPr>
                        <a:t>In this case the attitudes of the population in the target Municipalities of Samtskhe-Javakheti was  also found to be closer to those  of the population in Georgia. </a:t>
                      </a:r>
                      <a:endParaRPr lang="ka-GE" sz="1100" b="1" kern="1200" baseline="0" dirty="0">
                        <a:solidFill>
                          <a:srgbClr val="C00000"/>
                        </a:solidFill>
                        <a:effectLst/>
                        <a:latin typeface="Sylfaen" pitchFamily="18" charset="0"/>
                        <a:ea typeface="+mn-ea"/>
                        <a:cs typeface="+mn-cs"/>
                      </a:endParaRPr>
                    </a:p>
                    <a:p>
                      <a:pPr algn="ctr"/>
                      <a:endParaRPr lang="ka-GE" sz="11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592399739"/>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dirty="0">
                          <a:solidFill>
                            <a:schemeClr val="tx1"/>
                          </a:solidFill>
                          <a:effectLst/>
                          <a:latin typeface="+mn-lt"/>
                          <a:ea typeface="+mn-ea"/>
                          <a:cs typeface="+mn-cs"/>
                        </a:rPr>
                        <a:t>Attitudes to cope with COVID-19</a:t>
                      </a:r>
                      <a:r>
                        <a:rPr lang="ka-GE" sz="1800" dirty="0">
                          <a:solidFill>
                            <a:schemeClr val="tx1"/>
                          </a:solidFill>
                          <a:effectLst/>
                          <a:latin typeface="+mn-lt"/>
                          <a:ea typeface="+mn-ea"/>
                          <a:cs typeface="+mn-cs"/>
                        </a:rPr>
                        <a:t> </a:t>
                      </a: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Regressive Analysis)</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60957780"/>
              </p:ext>
            </p:extLst>
          </p:nvPr>
        </p:nvGraphicFramePr>
        <p:xfrm>
          <a:off x="304800" y="852055"/>
          <a:ext cx="8534400" cy="2057400"/>
        </p:xfrm>
        <a:graphic>
          <a:graphicData uri="http://schemas.openxmlformats.org/drawingml/2006/table">
            <a:tbl>
              <a:tblPr firstRow="1" firstCol="1" bandRow="1">
                <a:tableStyleId>{5C22544A-7EE6-4342-B048-85BDC9FD1C3A}</a:tableStyleId>
              </a:tblPr>
              <a:tblGrid>
                <a:gridCol w="8534400">
                  <a:extLst>
                    <a:ext uri="{9D8B030D-6E8A-4147-A177-3AD203B41FA5}">
                      <a16:colId xmlns:a16="http://schemas.microsoft.com/office/drawing/2014/main" val="3901855696"/>
                    </a:ext>
                  </a:extLst>
                </a:gridCol>
              </a:tblGrid>
              <a:tr h="1814945">
                <a:tc>
                  <a:txBody>
                    <a:bodyPr/>
                    <a:lstStyle/>
                    <a:p>
                      <a:pPr lvl="0"/>
                      <a:r>
                        <a:rPr lang="en-US" sz="1400" b="1" u="sng" kern="1200" dirty="0">
                          <a:solidFill>
                            <a:schemeClr val="tx1"/>
                          </a:solidFill>
                          <a:effectLst/>
                          <a:latin typeface="Sylfaen" panose="010A0502050306030303" pitchFamily="18" charset="0"/>
                          <a:ea typeface="+mn-ea"/>
                          <a:cs typeface="+mn-cs"/>
                        </a:rPr>
                        <a:t>Samtskhe-Javakheti</a:t>
                      </a:r>
                      <a:r>
                        <a:rPr lang="ka-GE" sz="1400" b="1" u="sng" kern="1200" dirty="0">
                          <a:solidFill>
                            <a:schemeClr val="tx1"/>
                          </a:solidFill>
                          <a:effectLst/>
                          <a:latin typeface="Sylfaen" panose="010A0502050306030303" pitchFamily="18" charset="0"/>
                          <a:ea typeface="+mn-ea"/>
                          <a:cs typeface="+mn-cs"/>
                        </a:rPr>
                        <a:t>:</a:t>
                      </a:r>
                    </a:p>
                    <a:p>
                      <a:pPr lvl="0"/>
                      <a:r>
                        <a:rPr lang="en-US" sz="1100" b="1" kern="1200" dirty="0">
                          <a:solidFill>
                            <a:schemeClr val="tx1"/>
                          </a:solidFill>
                          <a:effectLst/>
                          <a:latin typeface="Sylfaen" panose="010A0502050306030303" pitchFamily="18" charset="0"/>
                          <a:ea typeface="+mn-ea"/>
                          <a:cs typeface="+mn-cs"/>
                        </a:rPr>
                        <a:t>The feeling that there is high likelihood to getting infected with the Coronavirus is high among the respondents, who: </a:t>
                      </a:r>
                      <a:endParaRPr lang="ka-GE" sz="1100" b="1" kern="1200" dirty="0">
                        <a:solidFill>
                          <a:schemeClr val="tx1"/>
                        </a:solidFill>
                        <a:effectLst/>
                        <a:latin typeface="Sylfaen" panose="010A0502050306030303" pitchFamily="18" charset="0"/>
                        <a:ea typeface="+mn-ea"/>
                        <a:cs typeface="+mn-cs"/>
                      </a:endParaRPr>
                    </a:p>
                    <a:p>
                      <a:pPr marL="285750" lvl="0" indent="-285750">
                        <a:buFont typeface="Arial" panose="020B0604020202020204" pitchFamily="34" charset="0"/>
                        <a:buChar char="•"/>
                      </a:pPr>
                      <a:r>
                        <a:rPr lang="en-US" sz="1100" b="1" kern="1200" dirty="0">
                          <a:solidFill>
                            <a:schemeClr val="tx1"/>
                          </a:solidFill>
                          <a:effectLst/>
                          <a:latin typeface="Sylfaen" panose="010A0502050306030303" pitchFamily="18" charset="0"/>
                          <a:ea typeface="+mn-ea"/>
                          <a:cs typeface="+mn-cs"/>
                        </a:rPr>
                        <a:t>Think that the virus is close to them </a:t>
                      </a:r>
                    </a:p>
                    <a:p>
                      <a:pPr marL="285750" lvl="0" indent="-285750">
                        <a:buFont typeface="Arial" panose="020B0604020202020204" pitchFamily="34" charset="0"/>
                        <a:buChar char="•"/>
                      </a:pPr>
                      <a:r>
                        <a:rPr lang="en-US" sz="1100" b="1" kern="1200" dirty="0">
                          <a:solidFill>
                            <a:schemeClr val="tx1"/>
                          </a:solidFill>
                          <a:effectLst/>
                          <a:latin typeface="Sylfaen" panose="010A0502050306030303" pitchFamily="18" charset="0"/>
                          <a:ea typeface="+mn-ea"/>
                          <a:cs typeface="+mn-cs"/>
                        </a:rPr>
                        <a:t>Fall under the risk groups </a:t>
                      </a:r>
                    </a:p>
                    <a:p>
                      <a:pPr marL="285750" lvl="0" indent="-285750">
                        <a:buFont typeface="Arial" panose="020B0604020202020204" pitchFamily="34" charset="0"/>
                        <a:buChar char="•"/>
                      </a:pPr>
                      <a:r>
                        <a:rPr lang="en-US" sz="1100" b="1" kern="1200" dirty="0">
                          <a:solidFill>
                            <a:schemeClr val="tx1"/>
                          </a:solidFill>
                          <a:effectLst/>
                          <a:latin typeface="Sylfaen" panose="010A0502050306030303" pitchFamily="18" charset="0"/>
                          <a:ea typeface="+mn-ea"/>
                          <a:cs typeface="+mn-cs"/>
                        </a:rPr>
                        <a:t>Use less the media outlets </a:t>
                      </a:r>
                      <a:endParaRPr lang="ka-GE" sz="1100" b="1" kern="1200" dirty="0">
                        <a:solidFill>
                          <a:schemeClr val="tx1"/>
                        </a:solidFill>
                        <a:effectLst/>
                        <a:latin typeface="Sylfaen" panose="010A0502050306030303" pitchFamily="18" charset="0"/>
                        <a:ea typeface="+mn-ea"/>
                        <a:cs typeface="+mn-cs"/>
                      </a:endParaRPr>
                    </a:p>
                    <a:p>
                      <a:pPr marL="0" lvl="0" indent="0">
                        <a:buFont typeface="Arial" panose="020B0604020202020204" pitchFamily="34" charset="0"/>
                        <a:buNone/>
                      </a:pPr>
                      <a:endParaRPr lang="ka-GE" sz="1100" b="1" kern="1200" dirty="0">
                        <a:solidFill>
                          <a:schemeClr val="tx1"/>
                        </a:solidFill>
                        <a:effectLst/>
                        <a:latin typeface="Sylfaen" panose="010A0502050306030303" pitchFamily="18" charset="0"/>
                        <a:ea typeface="+mn-ea"/>
                        <a:cs typeface="+mn-cs"/>
                      </a:endParaRPr>
                    </a:p>
                    <a:p>
                      <a:pPr marL="0" lvl="0" indent="0">
                        <a:buFont typeface="Arial" panose="020B0604020202020204" pitchFamily="34" charset="0"/>
                        <a:buNone/>
                      </a:pPr>
                      <a:r>
                        <a:rPr lang="en-US" sz="1100" b="1" kern="1200" baseline="0" dirty="0">
                          <a:solidFill>
                            <a:schemeClr val="tx1"/>
                          </a:solidFill>
                          <a:effectLst/>
                          <a:latin typeface="Sylfaen" panose="010A0502050306030303" pitchFamily="18" charset="0"/>
                          <a:ea typeface="+mn-ea"/>
                          <a:cs typeface="+mn-cs"/>
                        </a:rPr>
                        <a:t>The feeling that it would be difficult for them to recover from the infection is among the respondents, who:</a:t>
                      </a:r>
                      <a:endParaRPr lang="ka-GE" sz="1100" b="1" kern="1200" baseline="0" dirty="0">
                        <a:solidFill>
                          <a:schemeClr val="tx1"/>
                        </a:solidFill>
                        <a:effectLst/>
                        <a:latin typeface="Sylfaen" panose="010A0502050306030303" pitchFamily="18"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kern="1200" baseline="0" dirty="0">
                          <a:solidFill>
                            <a:schemeClr val="tx1"/>
                          </a:solidFill>
                          <a:effectLst/>
                          <a:latin typeface="Sylfaen" panose="010A0502050306030303" pitchFamily="18" charset="0"/>
                          <a:ea typeface="+mn-ea"/>
                          <a:cs typeface="+mn-cs"/>
                        </a:rPr>
                        <a:t>Think </a:t>
                      </a:r>
                      <a:r>
                        <a:rPr lang="en-US" sz="1100" b="1" kern="1200" dirty="0">
                          <a:solidFill>
                            <a:schemeClr val="tx1"/>
                          </a:solidFill>
                          <a:effectLst/>
                          <a:latin typeface="Sylfaen" panose="010A0502050306030303" pitchFamily="18" charset="0"/>
                          <a:ea typeface="+mn-ea"/>
                          <a:cs typeface="+mn-cs"/>
                        </a:rPr>
                        <a:t>that the virus is close to them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kern="1200" dirty="0">
                          <a:solidFill>
                            <a:schemeClr val="tx1"/>
                          </a:solidFill>
                          <a:effectLst/>
                          <a:latin typeface="Sylfaen" panose="010A0502050306030303" pitchFamily="18" charset="0"/>
                          <a:ea typeface="+mn-ea"/>
                          <a:cs typeface="+mn-cs"/>
                        </a:rPr>
                        <a:t>Fall under the risk groups </a:t>
                      </a:r>
                    </a:p>
                    <a:p>
                      <a:pPr marL="285750" lvl="0" indent="-285750">
                        <a:buFont typeface="Arial" panose="020B0604020202020204" pitchFamily="34" charset="0"/>
                        <a:buChar char="•"/>
                      </a:pPr>
                      <a:r>
                        <a:rPr lang="en-US" sz="1100" b="1" kern="1200" baseline="0" dirty="0">
                          <a:solidFill>
                            <a:schemeClr val="tx1"/>
                          </a:solidFill>
                          <a:effectLst/>
                          <a:latin typeface="Sylfaen" panose="010A0502050306030303" pitchFamily="18" charset="0"/>
                          <a:ea typeface="+mn-ea"/>
                          <a:cs typeface="+mn-cs"/>
                        </a:rPr>
                        <a:t>Represent older age groups</a:t>
                      </a:r>
                    </a:p>
                    <a:p>
                      <a:pPr marL="285750" lvl="0" indent="-285750">
                        <a:buFont typeface="Arial" panose="020B0604020202020204" pitchFamily="34" charset="0"/>
                        <a:buChar char="•"/>
                      </a:pPr>
                      <a:r>
                        <a:rPr lang="en-US" sz="1100" b="1" kern="1200" baseline="0" dirty="0">
                          <a:solidFill>
                            <a:schemeClr val="tx1"/>
                          </a:solidFill>
                          <a:effectLst/>
                          <a:latin typeface="Sylfaen" panose="010A0502050306030303" pitchFamily="18" charset="0"/>
                          <a:ea typeface="+mn-ea"/>
                          <a:cs typeface="+mn-cs"/>
                        </a:rPr>
                        <a:t>Have less trust towards the Governmental authorities </a:t>
                      </a:r>
                      <a:endParaRPr lang="ka-GE" sz="1100" b="1" kern="1200" baseline="0" dirty="0">
                        <a:solidFill>
                          <a:schemeClr val="tx1"/>
                        </a:solidFill>
                        <a:effectLst/>
                        <a:latin typeface="Sylfaen" panose="010A0502050306030303" pitchFamily="18"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100" b="1" kern="1200" baseline="0" dirty="0">
                          <a:solidFill>
                            <a:schemeClr val="tx1"/>
                          </a:solidFill>
                          <a:effectLst/>
                          <a:latin typeface="Sylfaen" panose="010A0502050306030303" pitchFamily="18" charset="0"/>
                          <a:ea typeface="+mn-ea"/>
                          <a:cs typeface="+mn-cs"/>
                        </a:rPr>
                        <a:t>Have less trust towards the medical sector</a:t>
                      </a:r>
                      <a:endParaRPr lang="ka-GE" sz="1100" b="1" kern="1200" baseline="0" dirty="0">
                        <a:solidFill>
                          <a:schemeClr val="tx1"/>
                        </a:solidFill>
                        <a:effectLst/>
                        <a:latin typeface="Sylfaen" panose="010A0502050306030303"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6" name="Table 5"/>
          <p:cNvGraphicFramePr>
            <a:graphicFrameLocks noGrp="1"/>
          </p:cNvGraphicFramePr>
          <p:nvPr>
            <p:extLst>
              <p:ext uri="{D42A27DB-BD31-4B8C-83A1-F6EECF244321}">
                <p14:modId xmlns:p14="http://schemas.microsoft.com/office/powerpoint/2010/main" val="1780177299"/>
              </p:ext>
            </p:extLst>
          </p:nvPr>
        </p:nvGraphicFramePr>
        <p:xfrm>
          <a:off x="254977" y="3200400"/>
          <a:ext cx="8431824" cy="2832818"/>
        </p:xfrm>
        <a:graphic>
          <a:graphicData uri="http://schemas.openxmlformats.org/drawingml/2006/table">
            <a:tbl>
              <a:tblPr firstRow="1" firstCol="1" bandRow="1">
                <a:tableStyleId>{5C22544A-7EE6-4342-B048-85BDC9FD1C3A}</a:tableStyleId>
              </a:tblPr>
              <a:tblGrid>
                <a:gridCol w="1345223">
                  <a:extLst>
                    <a:ext uri="{9D8B030D-6E8A-4147-A177-3AD203B41FA5}">
                      <a16:colId xmlns:a16="http://schemas.microsoft.com/office/drawing/2014/main" val="1480502384"/>
                    </a:ext>
                  </a:extLst>
                </a:gridCol>
                <a:gridCol w="685800">
                  <a:extLst>
                    <a:ext uri="{9D8B030D-6E8A-4147-A177-3AD203B41FA5}">
                      <a16:colId xmlns:a16="http://schemas.microsoft.com/office/drawing/2014/main" val="1579661801"/>
                    </a:ext>
                  </a:extLst>
                </a:gridCol>
                <a:gridCol w="1066800">
                  <a:extLst>
                    <a:ext uri="{9D8B030D-6E8A-4147-A177-3AD203B41FA5}">
                      <a16:colId xmlns:a16="http://schemas.microsoft.com/office/drawing/2014/main" val="1473965618"/>
                    </a:ext>
                  </a:extLst>
                </a:gridCol>
                <a:gridCol w="609600">
                  <a:extLst>
                    <a:ext uri="{9D8B030D-6E8A-4147-A177-3AD203B41FA5}">
                      <a16:colId xmlns:a16="http://schemas.microsoft.com/office/drawing/2014/main" val="2250575061"/>
                    </a:ext>
                  </a:extLst>
                </a:gridCol>
                <a:gridCol w="762000">
                  <a:extLst>
                    <a:ext uri="{9D8B030D-6E8A-4147-A177-3AD203B41FA5}">
                      <a16:colId xmlns:a16="http://schemas.microsoft.com/office/drawing/2014/main" val="3995084932"/>
                    </a:ext>
                  </a:extLst>
                </a:gridCol>
                <a:gridCol w="1026705">
                  <a:extLst>
                    <a:ext uri="{9D8B030D-6E8A-4147-A177-3AD203B41FA5}">
                      <a16:colId xmlns:a16="http://schemas.microsoft.com/office/drawing/2014/main" val="3637370544"/>
                    </a:ext>
                  </a:extLst>
                </a:gridCol>
                <a:gridCol w="777096">
                  <a:extLst>
                    <a:ext uri="{9D8B030D-6E8A-4147-A177-3AD203B41FA5}">
                      <a16:colId xmlns:a16="http://schemas.microsoft.com/office/drawing/2014/main" val="661730808"/>
                    </a:ext>
                  </a:extLst>
                </a:gridCol>
                <a:gridCol w="604408">
                  <a:extLst>
                    <a:ext uri="{9D8B030D-6E8A-4147-A177-3AD203B41FA5}">
                      <a16:colId xmlns:a16="http://schemas.microsoft.com/office/drawing/2014/main" val="2749473217"/>
                    </a:ext>
                  </a:extLst>
                </a:gridCol>
                <a:gridCol w="949784">
                  <a:extLst>
                    <a:ext uri="{9D8B030D-6E8A-4147-A177-3AD203B41FA5}">
                      <a16:colId xmlns:a16="http://schemas.microsoft.com/office/drawing/2014/main" val="2191976038"/>
                    </a:ext>
                  </a:extLst>
                </a:gridCol>
                <a:gridCol w="604408">
                  <a:extLst>
                    <a:ext uri="{9D8B030D-6E8A-4147-A177-3AD203B41FA5}">
                      <a16:colId xmlns:a16="http://schemas.microsoft.com/office/drawing/2014/main" val="461726786"/>
                    </a:ext>
                  </a:extLst>
                </a:gridCol>
              </a:tblGrid>
              <a:tr h="317595">
                <a:tc rowSpan="2">
                  <a:txBody>
                    <a:bodyPr/>
                    <a:lstStyle/>
                    <a:p>
                      <a:pPr marL="0" marR="0">
                        <a:lnSpc>
                          <a:spcPct val="107000"/>
                        </a:lnSpc>
                        <a:spcBef>
                          <a:spcPts val="0"/>
                        </a:spcBef>
                        <a:spcAft>
                          <a:spcPts val="800"/>
                        </a:spcAft>
                      </a:pPr>
                      <a:r>
                        <a:rPr lang="en-US" sz="1000" dirty="0">
                          <a:effectLst/>
                        </a:rPr>
                        <a:t>Samtskhe-Javakheti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gridSpan="3">
                  <a:txBody>
                    <a:bodyPr/>
                    <a:lstStyle/>
                    <a:p>
                      <a:pPr marL="0" marR="0">
                        <a:lnSpc>
                          <a:spcPct val="107000"/>
                        </a:lnSpc>
                        <a:spcBef>
                          <a:spcPts val="0"/>
                        </a:spcBef>
                        <a:spcAft>
                          <a:spcPts val="800"/>
                        </a:spcAft>
                      </a:pPr>
                      <a:r>
                        <a:rPr lang="en-US" sz="1000" b="1" kern="1200" dirty="0">
                          <a:solidFill>
                            <a:schemeClr val="lt1"/>
                          </a:solidFill>
                          <a:effectLst/>
                          <a:latin typeface="+mn-lt"/>
                          <a:ea typeface="+mn-ea"/>
                          <a:cs typeface="+mn-cs"/>
                        </a:rPr>
                        <a:t>Likelihood of getting the infection </a:t>
                      </a:r>
                    </a:p>
                  </a:txBody>
                  <a:tcPr marL="66820" marR="66820" marT="9281"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en-US" sz="1000" dirty="0">
                          <a:effectLst/>
                        </a:rPr>
                        <a:t>Difficulty to recover from the infection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en-US" sz="1000" dirty="0">
                          <a:effectLst/>
                        </a:rPr>
                        <a:t>Susceptibility to the infection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620390407"/>
                  </a:ext>
                </a:extLst>
              </a:tr>
              <a:tr h="317595">
                <a:tc vMerge="1">
                  <a:txBody>
                    <a:bodyPr/>
                    <a:lstStyle/>
                    <a:p>
                      <a:endParaRPr lang="en-US"/>
                    </a:p>
                  </a:txBody>
                  <a:tcPr/>
                </a:tc>
                <a:tc>
                  <a:txBody>
                    <a:bodyPr/>
                    <a:lstStyle/>
                    <a:p>
                      <a:pPr marL="0" marR="0">
                        <a:lnSpc>
                          <a:spcPct val="107000"/>
                        </a:lnSpc>
                        <a:spcBef>
                          <a:spcPts val="0"/>
                        </a:spcBef>
                        <a:spcAft>
                          <a:spcPts val="80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Beta</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standartized CI</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p</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1327833794"/>
                  </a:ext>
                </a:extLst>
              </a:tr>
              <a:tr h="471999">
                <a:tc>
                  <a:txBody>
                    <a:bodyPr/>
                    <a:lstStyle/>
                    <a:p>
                      <a:pPr marL="0" marR="0">
                        <a:lnSpc>
                          <a:spcPct val="107000"/>
                        </a:lnSpc>
                        <a:spcBef>
                          <a:spcPts val="0"/>
                        </a:spcBef>
                        <a:spcAft>
                          <a:spcPts val="800"/>
                        </a:spcAft>
                      </a:pPr>
                      <a:r>
                        <a:rPr lang="en-US" sz="10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Feeling that the virus is close</a:t>
                      </a:r>
                    </a:p>
                  </a:txBody>
                  <a:tcPr marL="66820" marR="66820" marT="9281" marB="0" anchor="ctr"/>
                </a:tc>
                <a:tc>
                  <a:txBody>
                    <a:bodyPr/>
                    <a:lstStyle/>
                    <a:p>
                      <a:pPr marL="0" marR="0">
                        <a:lnSpc>
                          <a:spcPct val="107000"/>
                        </a:lnSpc>
                        <a:spcBef>
                          <a:spcPts val="0"/>
                        </a:spcBef>
                        <a:spcAft>
                          <a:spcPts val="800"/>
                        </a:spcAft>
                      </a:pPr>
                      <a:r>
                        <a:rPr lang="en-US" sz="1000" dirty="0">
                          <a:effectLst/>
                        </a:rPr>
                        <a:t>0.22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0.10 – 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0.18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0.06 – 0.30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4159797181"/>
                  </a:ext>
                </a:extLst>
              </a:tr>
              <a:tr h="346228">
                <a:tc>
                  <a:txBody>
                    <a:bodyPr/>
                    <a:lstStyle/>
                    <a:p>
                      <a:pPr marL="0" marR="0">
                        <a:lnSpc>
                          <a:spcPct val="107000"/>
                        </a:lnSpc>
                        <a:spcBef>
                          <a:spcPts val="0"/>
                        </a:spcBef>
                        <a:spcAft>
                          <a:spcPts val="800"/>
                        </a:spcAft>
                      </a:pPr>
                      <a:r>
                        <a:rPr lang="en-US" sz="1000" b="1" kern="1200" dirty="0">
                          <a:solidFill>
                            <a:schemeClr val="lt1"/>
                          </a:solidFill>
                          <a:effectLst/>
                          <a:latin typeface="Calibri" panose="020F0502020204030204" pitchFamily="34" charset="0"/>
                          <a:cs typeface="Times New Roman" panose="02020603050405020304" pitchFamily="18" charset="0"/>
                        </a:rPr>
                        <a:t>Gender: woman/man</a:t>
                      </a:r>
                      <a:endParaRPr lang="en-US" sz="10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0.13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0.01 – 0.25</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0.034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0.16</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0.04 – 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0.008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3805766335"/>
                  </a:ext>
                </a:extLst>
              </a:tr>
              <a:tr h="346228">
                <a:tc>
                  <a:txBody>
                    <a:bodyPr/>
                    <a:lstStyle/>
                    <a:p>
                      <a:pPr marL="0" marR="0">
                        <a:lnSpc>
                          <a:spcPct val="107000"/>
                        </a:lnSpc>
                        <a:spcBef>
                          <a:spcPts val="0"/>
                        </a:spcBef>
                        <a:spcAft>
                          <a:spcPts val="800"/>
                        </a:spcAft>
                      </a:pPr>
                      <a:r>
                        <a:rPr lang="en-US" sz="1000" b="1" kern="1200" dirty="0">
                          <a:solidFill>
                            <a:schemeClr val="lt1"/>
                          </a:solidFill>
                          <a:effectLst/>
                          <a:latin typeface="Calibri" panose="020F0502020204030204" pitchFamily="34" charset="0"/>
                          <a:cs typeface="Times New Roman" panose="02020603050405020304" pitchFamily="18" charset="0"/>
                        </a:rPr>
                        <a:t>Age</a:t>
                      </a:r>
                      <a:endParaRPr lang="en-US" sz="10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0.02 – 0.32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0.024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264431626"/>
                  </a:ext>
                </a:extLst>
              </a:tr>
              <a:tr h="406770">
                <a:tc>
                  <a:txBody>
                    <a:bodyPr/>
                    <a:lstStyle/>
                    <a:p>
                      <a:pPr marL="0" marR="0">
                        <a:lnSpc>
                          <a:spcPct val="107000"/>
                        </a:lnSpc>
                        <a:spcBef>
                          <a:spcPts val="0"/>
                        </a:spcBef>
                        <a:spcAft>
                          <a:spcPts val="800"/>
                        </a:spcAft>
                      </a:pPr>
                      <a:r>
                        <a:rPr lang="en-US" sz="1000" b="1" kern="1200" dirty="0">
                          <a:solidFill>
                            <a:schemeClr val="lt1"/>
                          </a:solidFill>
                          <a:effectLst/>
                          <a:latin typeface="Calibri" panose="020F0502020204030204" pitchFamily="34" charset="0"/>
                          <a:cs typeface="Times New Roman" panose="02020603050405020304" pitchFamily="18" charset="0"/>
                        </a:rPr>
                        <a:t>Risk Groups </a:t>
                      </a:r>
                      <a:endParaRPr lang="en-US" sz="10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0.28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0.16 – 0.40</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&lt;0.001</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0.09 – 0.38</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0.002</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nchor="ctr"/>
                </a:tc>
                <a:extLst>
                  <a:ext uri="{0D108BD9-81ED-4DB2-BD59-A6C34878D82A}">
                    <a16:rowId xmlns:a16="http://schemas.microsoft.com/office/drawing/2014/main" val="1233696846"/>
                  </a:ext>
                </a:extLst>
              </a:tr>
              <a:tr h="626403">
                <a:tc>
                  <a:txBody>
                    <a:bodyPr/>
                    <a:lstStyle/>
                    <a:p>
                      <a:pPr marL="0" marR="0">
                        <a:lnSpc>
                          <a:spcPct val="107000"/>
                        </a:lnSpc>
                        <a:spcBef>
                          <a:spcPts val="0"/>
                        </a:spcBef>
                        <a:spcAft>
                          <a:spcPts val="800"/>
                        </a:spcAft>
                      </a:pPr>
                      <a:r>
                        <a:rPr lang="en-US" sz="1000" b="1" kern="1200" dirty="0">
                          <a:solidFill>
                            <a:schemeClr val="lt1"/>
                          </a:solidFill>
                          <a:effectLst/>
                          <a:latin typeface="Calibri" panose="020F0502020204030204" pitchFamily="34" charset="0"/>
                          <a:ea typeface="Calibri" panose="020F0502020204030204" pitchFamily="34" charset="0"/>
                          <a:cs typeface="Times New Roman" panose="02020603050405020304" pitchFamily="18" charset="0"/>
                        </a:rPr>
                        <a:t>Trust towards the medical sector </a:t>
                      </a: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-0.23</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-0.41 – -0.04</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0.017</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tc>
                  <a:txBody>
                    <a:bodyPr/>
                    <a:lstStyle/>
                    <a:p>
                      <a:pPr marL="0" marR="0" algn="ctr">
                        <a:lnSpc>
                          <a:spcPct val="107000"/>
                        </a:lnSpc>
                        <a:spcBef>
                          <a:spcPts val="0"/>
                        </a:spcBef>
                        <a:spcAft>
                          <a:spcPts val="800"/>
                        </a:spcAft>
                      </a:pPr>
                      <a:r>
                        <a:rPr lang="en-US" sz="1000" dirty="0">
                          <a:effectLst/>
                        </a:rPr>
                        <a:t> </a:t>
                      </a:r>
                      <a:endParaRPr lang="en-US" sz="1100" dirty="0">
                        <a:effectLst/>
                        <a:latin typeface="Calibri" panose="020F0502020204030204" pitchFamily="34" charset="0"/>
                        <a:ea typeface="Calibri" panose="020F0502020204030204" pitchFamily="34" charset="0"/>
                        <a:cs typeface="Times New Roman" panose="02020603050405020304" pitchFamily="18" charset="0"/>
                      </a:endParaRPr>
                    </a:p>
                  </a:txBody>
                  <a:tcPr marL="66820" marR="66820" marT="9281" marB="0"/>
                </a:tc>
                <a:extLst>
                  <a:ext uri="{0D108BD9-81ED-4DB2-BD59-A6C34878D82A}">
                    <a16:rowId xmlns:a16="http://schemas.microsoft.com/office/drawing/2014/main" val="1113661713"/>
                  </a:ext>
                </a:extLst>
              </a:tr>
            </a:tbl>
          </a:graphicData>
        </a:graphic>
      </p:graphicFrame>
    </p:spTree>
    <p:extLst>
      <p:ext uri="{BB962C8B-B14F-4D97-AF65-F5344CB8AC3E}">
        <p14:creationId xmlns:p14="http://schemas.microsoft.com/office/powerpoint/2010/main" val="166701294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US" sz="3600" b="1" dirty="0">
                <a:latin typeface="Sylfaen" pitchFamily="18" charset="0"/>
              </a:rPr>
              <a:t>Methodology </a:t>
            </a:r>
          </a:p>
        </p:txBody>
      </p:sp>
      <p:sp>
        <p:nvSpPr>
          <p:cNvPr id="3" name="Content Placeholder 2"/>
          <p:cNvSpPr>
            <a:spLocks noGrp="1"/>
          </p:cNvSpPr>
          <p:nvPr>
            <p:ph idx="1"/>
          </p:nvPr>
        </p:nvSpPr>
        <p:spPr>
          <a:xfrm>
            <a:off x="457200" y="1295400"/>
            <a:ext cx="8229600" cy="4830763"/>
          </a:xfrm>
        </p:spPr>
        <p:txBody>
          <a:bodyPr>
            <a:normAutofit fontScale="40000" lnSpcReduction="20000"/>
          </a:bodyPr>
          <a:lstStyle/>
          <a:p>
            <a:pPr marL="0" lvl="0" indent="0">
              <a:buNone/>
            </a:pPr>
            <a:r>
              <a:rPr lang="en-US" b="1" dirty="0">
                <a:latin typeface="Sylfaen" pitchFamily="18" charset="0"/>
              </a:rPr>
              <a:t>Study Type: </a:t>
            </a:r>
            <a:r>
              <a:rPr lang="en-US" dirty="0">
                <a:latin typeface="Sylfaen" pitchFamily="18" charset="0"/>
              </a:rPr>
              <a:t>Quantitative </a:t>
            </a:r>
            <a:r>
              <a:rPr lang="en-GB" dirty="0"/>
              <a:t>cross-sectional s</a:t>
            </a:r>
            <a:r>
              <a:rPr lang="en-US" dirty="0" err="1">
                <a:latin typeface="Sylfaen" pitchFamily="18" charset="0"/>
              </a:rPr>
              <a:t>tudy</a:t>
            </a:r>
            <a:r>
              <a:rPr lang="en-US" dirty="0">
                <a:latin typeface="Sylfaen" pitchFamily="18" charset="0"/>
              </a:rPr>
              <a:t> </a:t>
            </a:r>
          </a:p>
          <a:p>
            <a:endParaRPr lang="en-US" b="1" dirty="0">
              <a:latin typeface="Sylfaen" pitchFamily="18" charset="0"/>
            </a:endParaRPr>
          </a:p>
          <a:p>
            <a:pPr marL="0" lvl="0" indent="0">
              <a:buNone/>
            </a:pPr>
            <a:r>
              <a:rPr lang="en-US" b="1" dirty="0">
                <a:latin typeface="Sylfaen" pitchFamily="18" charset="0"/>
              </a:rPr>
              <a:t>Study Method: </a:t>
            </a:r>
            <a:r>
              <a:rPr lang="en-US" dirty="0">
                <a:latin typeface="Sylfaen" pitchFamily="18" charset="0"/>
              </a:rPr>
              <a:t>Telephone Survey (average duration – 30 minutes)</a:t>
            </a:r>
          </a:p>
          <a:p>
            <a:pPr lvl="0"/>
            <a:endParaRPr lang="ka-GE" b="1" dirty="0">
              <a:latin typeface="Sylfaen" pitchFamily="18" charset="0"/>
            </a:endParaRPr>
          </a:p>
          <a:p>
            <a:pPr marL="0" lvl="0" indent="0">
              <a:buNone/>
            </a:pPr>
            <a:r>
              <a:rPr lang="en-US" b="1" dirty="0">
                <a:latin typeface="Sylfaen" pitchFamily="18" charset="0"/>
              </a:rPr>
              <a:t>Study Instrument: </a:t>
            </a:r>
            <a:r>
              <a:rPr lang="en-US" dirty="0">
                <a:latin typeface="Sylfaen" pitchFamily="18" charset="0"/>
              </a:rPr>
              <a:t>Structured Survey</a:t>
            </a:r>
          </a:p>
          <a:p>
            <a:pPr marL="0" lvl="0" indent="0">
              <a:buNone/>
            </a:pPr>
            <a:endParaRPr lang="en-US" dirty="0">
              <a:latin typeface="Sylfaen" pitchFamily="18" charset="0"/>
            </a:endParaRPr>
          </a:p>
          <a:p>
            <a:pPr marL="0" lvl="0" indent="0">
              <a:buNone/>
            </a:pPr>
            <a:r>
              <a:rPr lang="en-US" b="1" dirty="0"/>
              <a:t>Study Object: </a:t>
            </a:r>
            <a:r>
              <a:rPr lang="en-US" dirty="0"/>
              <a:t>Adult population (18 years old and older) in 4 Municipalities (Bolnisi, Marneuli, Akhalkalaki, Ninotsminda) of 2 Regions in Georgia  (Kvemo Kartli and Samtskhe-Javakheti)</a:t>
            </a:r>
            <a:endParaRPr lang="en-US" dirty="0">
              <a:latin typeface="Sylfaen" pitchFamily="18" charset="0"/>
            </a:endParaRPr>
          </a:p>
          <a:p>
            <a:endParaRPr lang="en-US" dirty="0">
              <a:latin typeface="Sylfaen" pitchFamily="18" charset="0"/>
            </a:endParaRPr>
          </a:p>
          <a:p>
            <a:pPr marL="0" lvl="0" indent="0">
              <a:buNone/>
            </a:pPr>
            <a:r>
              <a:rPr lang="en-US" b="1" dirty="0"/>
              <a:t>Sample Size: </a:t>
            </a:r>
            <a:r>
              <a:rPr lang="ka-GE" dirty="0">
                <a:latin typeface="Sylfaen" pitchFamily="18" charset="0"/>
              </a:rPr>
              <a:t>760</a:t>
            </a:r>
            <a:r>
              <a:rPr lang="en-US" dirty="0"/>
              <a:t> respondents  </a:t>
            </a:r>
            <a:endParaRPr lang="en-US" dirty="0">
              <a:latin typeface="Sylfaen" pitchFamily="18" charset="0"/>
            </a:endParaRPr>
          </a:p>
          <a:p>
            <a:endParaRPr lang="en-US" dirty="0">
              <a:latin typeface="Sylfaen" pitchFamily="18" charset="0"/>
            </a:endParaRPr>
          </a:p>
          <a:p>
            <a:pPr marL="0" indent="0">
              <a:buNone/>
            </a:pPr>
            <a:r>
              <a:rPr lang="en-US" b="1" dirty="0"/>
              <a:t>Sampling Error: </a:t>
            </a:r>
            <a:r>
              <a:rPr lang="en-US" dirty="0"/>
              <a:t>with </a:t>
            </a:r>
            <a:r>
              <a:rPr lang="ka-GE" dirty="0">
                <a:latin typeface="Sylfaen" pitchFamily="18" charset="0"/>
              </a:rPr>
              <a:t>±5% ,95%</a:t>
            </a:r>
            <a:r>
              <a:rPr lang="en-US" dirty="0">
                <a:latin typeface="Sylfaen" pitchFamily="18" charset="0"/>
              </a:rPr>
              <a:t> </a:t>
            </a:r>
            <a:r>
              <a:rPr lang="en-US" dirty="0"/>
              <a:t>reliability</a:t>
            </a:r>
            <a:r>
              <a:rPr lang="ka-GE" dirty="0">
                <a:latin typeface="Sylfaen" pitchFamily="18" charset="0"/>
              </a:rPr>
              <a:t> </a:t>
            </a:r>
            <a:r>
              <a:rPr lang="en-US" dirty="0">
                <a:latin typeface="Sylfaen" pitchFamily="18" charset="0"/>
              </a:rPr>
              <a:t> f</a:t>
            </a:r>
            <a:r>
              <a:rPr lang="en-US" dirty="0"/>
              <a:t>or each region;  the whole sampling (with ±3,1% 95% reliability); the study results are representative by gender, age and education of the respondents.  </a:t>
            </a:r>
          </a:p>
          <a:p>
            <a:pPr marL="0" lvl="0" indent="0">
              <a:buNone/>
            </a:pPr>
            <a:endParaRPr lang="en-US" dirty="0">
              <a:latin typeface="Sylfaen" pitchFamily="18" charset="0"/>
            </a:endParaRPr>
          </a:p>
          <a:p>
            <a:endParaRPr lang="en-US" dirty="0">
              <a:latin typeface="Sylfaen" pitchFamily="18" charset="0"/>
            </a:endParaRPr>
          </a:p>
          <a:p>
            <a:pPr marL="0" lvl="0" indent="0">
              <a:buNone/>
            </a:pPr>
            <a:r>
              <a:rPr lang="en-US" b="1" dirty="0"/>
              <a:t>Field works: </a:t>
            </a:r>
            <a:r>
              <a:rPr lang="ka-GE" dirty="0">
                <a:latin typeface="Sylfaen" pitchFamily="18" charset="0"/>
              </a:rPr>
              <a:t> </a:t>
            </a:r>
            <a:endParaRPr lang="en-US" dirty="0">
              <a:latin typeface="Sylfaen" pitchFamily="18" charset="0"/>
            </a:endParaRPr>
          </a:p>
          <a:p>
            <a:r>
              <a:rPr lang="en-US" dirty="0">
                <a:latin typeface="Sylfaen" pitchFamily="18" charset="0"/>
              </a:rPr>
              <a:t>Fourth Wave:</a:t>
            </a:r>
            <a:r>
              <a:rPr lang="ka-GE" dirty="0">
                <a:latin typeface="Sylfaen" pitchFamily="18" charset="0"/>
              </a:rPr>
              <a:t> 27</a:t>
            </a:r>
            <a:r>
              <a:rPr lang="en-US" dirty="0">
                <a:latin typeface="Sylfaen" pitchFamily="18" charset="0"/>
              </a:rPr>
              <a:t>-</a:t>
            </a:r>
            <a:r>
              <a:rPr lang="ka-GE" dirty="0">
                <a:latin typeface="Sylfaen" pitchFamily="18" charset="0"/>
              </a:rPr>
              <a:t>29</a:t>
            </a:r>
            <a:r>
              <a:rPr lang="en-US" dirty="0">
                <a:latin typeface="Sylfaen" pitchFamily="18" charset="0"/>
              </a:rPr>
              <a:t> May, </a:t>
            </a:r>
            <a:r>
              <a:rPr lang="ka-GE" dirty="0">
                <a:latin typeface="Sylfaen" pitchFamily="18" charset="0"/>
              </a:rPr>
              <a:t>2020</a:t>
            </a:r>
            <a:endParaRPr lang="en-US" dirty="0">
              <a:latin typeface="Sylfaen" pitchFamily="18" charset="0"/>
            </a:endParaRPr>
          </a:p>
          <a:p>
            <a:pPr marL="0" indent="0">
              <a:buNone/>
            </a:pPr>
            <a:r>
              <a:rPr lang="ka-GE" dirty="0">
                <a:latin typeface="Sylfaen" pitchFamily="18" charset="0"/>
              </a:rPr>
              <a:t> </a:t>
            </a:r>
            <a:endParaRPr lang="en-US" dirty="0">
              <a:latin typeface="Sylfaen" pitchFamily="18" charset="0"/>
            </a:endParaRPr>
          </a:p>
          <a:p>
            <a:pPr marL="0" lvl="0" indent="0">
              <a:buNone/>
            </a:pPr>
            <a:r>
              <a:rPr lang="en-US" b="1" dirty="0"/>
              <a:t>The methods of data analysis: </a:t>
            </a:r>
            <a:r>
              <a:rPr lang="en-US" dirty="0"/>
              <a:t>Univariate, bivariate and multivariate.  </a:t>
            </a:r>
            <a:r>
              <a:rPr lang="en-US" b="1" dirty="0">
                <a:latin typeface="Sylfaen" pitchFamily="18" charset="0"/>
              </a:rPr>
              <a:t> </a:t>
            </a:r>
          </a:p>
          <a:p>
            <a:pPr marL="0" lvl="0" indent="0">
              <a:buNone/>
            </a:pPr>
            <a:endParaRPr lang="en-US" b="1" dirty="0">
              <a:latin typeface="Sylfaen" pitchFamily="18" charset="0"/>
            </a:endParaRPr>
          </a:p>
          <a:p>
            <a:pPr marL="0" indent="0">
              <a:buNone/>
            </a:pPr>
            <a:r>
              <a:rPr lang="ka-GE" dirty="0">
                <a:solidFill>
                  <a:srgbClr val="C00000"/>
                </a:solidFill>
                <a:latin typeface="Sylfaen" pitchFamily="18" charset="0"/>
              </a:rPr>
              <a:t>N</a:t>
            </a:r>
            <a:r>
              <a:rPr lang="en-US" dirty="0">
                <a:solidFill>
                  <a:srgbClr val="C00000"/>
                </a:solidFill>
                <a:latin typeface="Sylfaen" pitchFamily="18" charset="0"/>
              </a:rPr>
              <a:t>ote: The data of the target regions are compared with the results of the survey of the population of Georgia (mainly with those of the Third Wave </a:t>
            </a:r>
            <a:r>
              <a:rPr lang="ka-GE" sz="3200" dirty="0">
                <a:solidFill>
                  <a:srgbClr val="C00000"/>
                </a:solidFill>
                <a:latin typeface="Sylfaen" pitchFamily="18" charset="0"/>
              </a:rPr>
              <a:t>- 14-15 </a:t>
            </a:r>
            <a:r>
              <a:rPr lang="en-US" sz="3200" dirty="0">
                <a:solidFill>
                  <a:srgbClr val="C00000"/>
                </a:solidFill>
                <a:latin typeface="Sylfaen" pitchFamily="18" charset="0"/>
              </a:rPr>
              <a:t>May, 2020). </a:t>
            </a:r>
          </a:p>
          <a:p>
            <a:pPr marL="0" lvl="0" indent="0">
              <a:buNone/>
            </a:pPr>
            <a:endParaRPr lang="en-US" dirty="0">
              <a:latin typeface="Sylfaen" pitchFamily="18" charset="0"/>
            </a:endParaRPr>
          </a:p>
          <a:p>
            <a:endParaRPr lang="en-US" dirty="0">
              <a:latin typeface="Sylfaen" pitchFamily="18" charset="0"/>
            </a:endParaRPr>
          </a:p>
        </p:txBody>
      </p:sp>
    </p:spTree>
    <p:extLst>
      <p:ext uri="{BB962C8B-B14F-4D97-AF65-F5344CB8AC3E}">
        <p14:creationId xmlns:p14="http://schemas.microsoft.com/office/powerpoint/2010/main" val="4121765204"/>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876447862"/>
              </p:ext>
            </p:extLst>
          </p:nvPr>
        </p:nvGraphicFramePr>
        <p:xfrm>
          <a:off x="228600" y="152400"/>
          <a:ext cx="8610600" cy="511683"/>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dirty="0">
                          <a:solidFill>
                            <a:schemeClr val="tx1"/>
                          </a:solidFill>
                          <a:effectLst/>
                          <a:latin typeface="Sylfaen" pitchFamily="18" charset="0"/>
                          <a:ea typeface="+mn-ea"/>
                          <a:cs typeface="+mn-cs"/>
                        </a:rPr>
                        <a:t>Attitudes to cope with COVID-19</a:t>
                      </a:r>
                    </a:p>
                    <a:p>
                      <a:pPr marL="0" marR="0" algn="ctr">
                        <a:lnSpc>
                          <a:spcPct val="107000"/>
                        </a:lnSpc>
                        <a:spcBef>
                          <a:spcPts val="0"/>
                        </a:spcBef>
                        <a:spcAft>
                          <a:spcPts val="0"/>
                        </a:spcAft>
                      </a:pPr>
                      <a:r>
                        <a:rPr lang="ka-GE" sz="1400" b="0" baseline="0" dirty="0">
                          <a:solidFill>
                            <a:schemeClr val="tx1"/>
                          </a:solidFill>
                          <a:effectLst/>
                          <a:latin typeface="+mn-lt"/>
                          <a:ea typeface="+mn-ea"/>
                          <a:cs typeface="+mn-cs"/>
                        </a:rPr>
                        <a:t>(</a:t>
                      </a:r>
                      <a:r>
                        <a:rPr lang="en-US" sz="1400" b="0" baseline="0" dirty="0">
                          <a:solidFill>
                            <a:schemeClr val="tx1"/>
                          </a:solidFill>
                          <a:effectLst/>
                          <a:latin typeface="+mn-lt"/>
                          <a:ea typeface="+mn-ea"/>
                          <a:cs typeface="+mn-cs"/>
                        </a:rPr>
                        <a:t>Regressive Analysis – Continued)</a:t>
                      </a:r>
                      <a:endParaRPr lang="en-US" sz="1400" b="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
        <p:nvSpPr>
          <p:cNvPr id="5" name="Rectangle 4"/>
          <p:cNvSpPr/>
          <p:nvPr/>
        </p:nvSpPr>
        <p:spPr>
          <a:xfrm>
            <a:off x="228600" y="751344"/>
            <a:ext cx="8610600" cy="2693045"/>
          </a:xfrm>
          <a:prstGeom prst="rect">
            <a:avLst/>
          </a:prstGeom>
        </p:spPr>
        <p:txBody>
          <a:bodyPr wrap="square">
            <a:spAutoFit/>
          </a:bodyPr>
          <a:lstStyle/>
          <a:p>
            <a:pPr lvl="0"/>
            <a:r>
              <a:rPr lang="en-US" sz="1400" b="1" u="sng" dirty="0">
                <a:latin typeface="Sylfaen" panose="010A0502050306030303" pitchFamily="18" charset="0"/>
              </a:rPr>
              <a:t>Kvemo Kartli</a:t>
            </a:r>
            <a:r>
              <a:rPr lang="ka-GE" sz="1400" b="1" u="sng" dirty="0">
                <a:latin typeface="Sylfaen" panose="010A0502050306030303" pitchFamily="18" charset="0"/>
              </a:rPr>
              <a:t>:</a:t>
            </a:r>
          </a:p>
          <a:p>
            <a:r>
              <a:rPr lang="en-US" sz="1100" b="1" dirty="0">
                <a:latin typeface="Sylfaen" panose="010A0502050306030303" pitchFamily="18" charset="0"/>
              </a:rPr>
              <a:t>The feeling that there is high likelihood to getting infected with the Coronavirus is high among the respondents, who: </a:t>
            </a:r>
            <a:endParaRPr lang="ka-GE" sz="1100" b="1" dirty="0">
              <a:latin typeface="Sylfaen" panose="010A0502050306030303" pitchFamily="18" charset="0"/>
            </a:endParaRPr>
          </a:p>
          <a:p>
            <a:pPr marL="285750" lvl="0" indent="-285750">
              <a:buFont typeface="Arial" panose="020B0604020202020204" pitchFamily="34" charset="0"/>
              <a:buChar char="•"/>
            </a:pPr>
            <a:r>
              <a:rPr lang="en-US" sz="1100" b="1" dirty="0">
                <a:latin typeface="Sylfaen" panose="010A0502050306030303" pitchFamily="18" charset="0"/>
              </a:rPr>
              <a:t>Think that the virus is close to them </a:t>
            </a:r>
          </a:p>
          <a:p>
            <a:pPr marL="285750" lvl="0" indent="-285750">
              <a:buFont typeface="Arial" panose="020B0604020202020204" pitchFamily="34" charset="0"/>
              <a:buChar char="•"/>
            </a:pPr>
            <a:r>
              <a:rPr lang="en-US" sz="1100" b="1" dirty="0">
                <a:latin typeface="Sylfaen" panose="010A0502050306030303" pitchFamily="18" charset="0"/>
              </a:rPr>
              <a:t>Fall under the risk groups </a:t>
            </a:r>
          </a:p>
          <a:p>
            <a:pPr marL="285750" lvl="0" indent="-285750">
              <a:buFont typeface="Arial" panose="020B0604020202020204" pitchFamily="34" charset="0"/>
              <a:buChar char="•"/>
            </a:pPr>
            <a:r>
              <a:rPr lang="en-US" sz="1100" b="1" dirty="0">
                <a:latin typeface="Sylfaen" panose="010A0502050306030303" pitchFamily="18" charset="0"/>
              </a:rPr>
              <a:t>Represent older age groups</a:t>
            </a:r>
          </a:p>
          <a:p>
            <a:pPr marL="285750" lvl="0" indent="-285750">
              <a:buFont typeface="Arial" panose="020B0604020202020204" pitchFamily="34" charset="0"/>
              <a:buChar char="•"/>
            </a:pPr>
            <a:r>
              <a:rPr lang="en-US" sz="1100" b="1" dirty="0">
                <a:latin typeface="Sylfaen" panose="010A0502050306030303" pitchFamily="18" charset="0"/>
              </a:rPr>
              <a:t>Use less the media outlets to receive information</a:t>
            </a:r>
            <a:endParaRPr lang="ka-GE" sz="1100" b="1" dirty="0">
              <a:latin typeface="Sylfaen" panose="010A0502050306030303" pitchFamily="18" charset="0"/>
            </a:endParaRPr>
          </a:p>
          <a:p>
            <a:pPr lvl="0"/>
            <a:endParaRPr lang="ka-GE" sz="1100" b="1" dirty="0">
              <a:latin typeface="Sylfaen" panose="010A0502050306030303" pitchFamily="18" charset="0"/>
            </a:endParaRPr>
          </a:p>
          <a:p>
            <a:pPr lvl="0"/>
            <a:r>
              <a:rPr lang="en-US" sz="1100" b="1" dirty="0">
                <a:latin typeface="Sylfaen" panose="010A0502050306030303" pitchFamily="18" charset="0"/>
              </a:rPr>
              <a:t>The feeling that it would be difficult for them to recover from the infection is among the respondents, who:</a:t>
            </a:r>
            <a:endParaRPr lang="ka-GE" sz="1100" b="1" dirty="0">
              <a:latin typeface="Sylfaen" panose="010A0502050306030303" pitchFamily="18" charset="0"/>
            </a:endParaRPr>
          </a:p>
          <a:p>
            <a:pPr marL="285750" lvl="0" indent="-285750">
              <a:buFont typeface="Arial" panose="020B0604020202020204" pitchFamily="34" charset="0"/>
              <a:buChar char="•"/>
            </a:pPr>
            <a:r>
              <a:rPr lang="en-US" sz="1100" b="1" dirty="0">
                <a:latin typeface="Sylfaen" panose="010A0502050306030303" pitchFamily="18" charset="0"/>
              </a:rPr>
              <a:t>Think that the virus is close to them </a:t>
            </a:r>
          </a:p>
          <a:p>
            <a:pPr marL="285750" lvl="0" indent="-285750">
              <a:buFont typeface="Arial" panose="020B0604020202020204" pitchFamily="34" charset="0"/>
              <a:buChar char="•"/>
            </a:pPr>
            <a:r>
              <a:rPr lang="en-US" sz="1100" b="1" dirty="0">
                <a:latin typeface="Sylfaen" panose="010A0502050306030303" pitchFamily="18" charset="0"/>
              </a:rPr>
              <a:t>Fall under the risk groups </a:t>
            </a:r>
          </a:p>
          <a:p>
            <a:pPr marL="285750" lvl="0" indent="-285750">
              <a:buFont typeface="Arial" panose="020B0604020202020204" pitchFamily="34" charset="0"/>
              <a:buChar char="•"/>
            </a:pPr>
            <a:r>
              <a:rPr lang="en-US" sz="1100" b="1" dirty="0">
                <a:latin typeface="Sylfaen" panose="010A0502050306030303" pitchFamily="18" charset="0"/>
              </a:rPr>
              <a:t>Represent older age groups</a:t>
            </a:r>
          </a:p>
          <a:p>
            <a:pPr marL="285750" lvl="0" indent="-285750">
              <a:buFont typeface="Arial" panose="020B0604020202020204" pitchFamily="34" charset="0"/>
              <a:buChar char="•"/>
            </a:pPr>
            <a:r>
              <a:rPr lang="en-US" sz="1100" b="1" dirty="0">
                <a:latin typeface="Sylfaen" panose="010A0502050306030303" pitchFamily="18" charset="0"/>
              </a:rPr>
              <a:t>Less trust to the Governmental authorities</a:t>
            </a:r>
            <a:endParaRPr lang="ka-GE" sz="1100" b="1" dirty="0">
              <a:latin typeface="Sylfaen" panose="010A0502050306030303" pitchFamily="18" charset="0"/>
            </a:endParaRPr>
          </a:p>
          <a:p>
            <a:pPr marL="285750" lvl="0" indent="-285750">
              <a:buFont typeface="Arial" panose="020B0604020202020204" pitchFamily="34" charset="0"/>
              <a:buChar char="•"/>
              <a:defRPr/>
            </a:pPr>
            <a:r>
              <a:rPr lang="en-US" sz="1100" b="1" dirty="0">
                <a:latin typeface="Sylfaen" panose="010A0502050306030303" pitchFamily="18" charset="0"/>
              </a:rPr>
              <a:t>Less trust to the medical sector   </a:t>
            </a:r>
            <a:endParaRPr lang="ka-GE" sz="1100" b="1" dirty="0">
              <a:latin typeface="Sylfaen" panose="010A0502050306030303" pitchFamily="18" charset="0"/>
            </a:endParaRPr>
          </a:p>
          <a:p>
            <a:pPr marL="285750" lvl="0" indent="-285750">
              <a:buFont typeface="Arial" panose="020B0604020202020204" pitchFamily="34" charset="0"/>
              <a:buChar char="•"/>
            </a:pPr>
            <a:r>
              <a:rPr lang="en-US" sz="1100" b="1" dirty="0">
                <a:latin typeface="Sylfaen" panose="010A0502050306030303" pitchFamily="18" charset="0"/>
              </a:rPr>
              <a:t>Use less the media outlets to receive information</a:t>
            </a:r>
            <a:endParaRPr lang="ka-GE" sz="1100" b="1" dirty="0">
              <a:latin typeface="Sylfaen" panose="010A0502050306030303" pitchFamily="18" charset="0"/>
            </a:endParaRPr>
          </a:p>
          <a:p>
            <a:pPr marL="285750" lvl="0" indent="-285750">
              <a:buFont typeface="Arial" panose="020B0604020202020204" pitchFamily="34" charset="0"/>
              <a:buChar char="•"/>
              <a:defRPr/>
            </a:pPr>
            <a:endParaRPr lang="ka-GE" sz="1200" b="1" dirty="0"/>
          </a:p>
        </p:txBody>
      </p:sp>
      <p:graphicFrame>
        <p:nvGraphicFramePr>
          <p:cNvPr id="7" name="Table 6"/>
          <p:cNvGraphicFramePr>
            <a:graphicFrameLocks noGrp="1"/>
          </p:cNvGraphicFramePr>
          <p:nvPr>
            <p:extLst>
              <p:ext uri="{D42A27DB-BD31-4B8C-83A1-F6EECF244321}">
                <p14:modId xmlns:p14="http://schemas.microsoft.com/office/powerpoint/2010/main" val="931183153"/>
              </p:ext>
            </p:extLst>
          </p:nvPr>
        </p:nvGraphicFramePr>
        <p:xfrm>
          <a:off x="228589" y="3386078"/>
          <a:ext cx="8458212" cy="2405121"/>
        </p:xfrm>
        <a:graphic>
          <a:graphicData uri="http://schemas.openxmlformats.org/drawingml/2006/table">
            <a:tbl>
              <a:tblPr firstRow="1" firstCol="1" bandRow="1">
                <a:tableStyleId>{5C22544A-7EE6-4342-B048-85BDC9FD1C3A}</a:tableStyleId>
              </a:tblPr>
              <a:tblGrid>
                <a:gridCol w="1707917">
                  <a:extLst>
                    <a:ext uri="{9D8B030D-6E8A-4147-A177-3AD203B41FA5}">
                      <a16:colId xmlns:a16="http://schemas.microsoft.com/office/drawing/2014/main" val="3553567157"/>
                    </a:ext>
                  </a:extLst>
                </a:gridCol>
                <a:gridCol w="487973">
                  <a:extLst>
                    <a:ext uri="{9D8B030D-6E8A-4147-A177-3AD203B41FA5}">
                      <a16:colId xmlns:a16="http://schemas.microsoft.com/office/drawing/2014/main" val="4277188735"/>
                    </a:ext>
                  </a:extLst>
                </a:gridCol>
                <a:gridCol w="894617">
                  <a:extLst>
                    <a:ext uri="{9D8B030D-6E8A-4147-A177-3AD203B41FA5}">
                      <a16:colId xmlns:a16="http://schemas.microsoft.com/office/drawing/2014/main" val="2017174943"/>
                    </a:ext>
                  </a:extLst>
                </a:gridCol>
                <a:gridCol w="731960">
                  <a:extLst>
                    <a:ext uri="{9D8B030D-6E8A-4147-A177-3AD203B41FA5}">
                      <a16:colId xmlns:a16="http://schemas.microsoft.com/office/drawing/2014/main" val="3681396894"/>
                    </a:ext>
                  </a:extLst>
                </a:gridCol>
                <a:gridCol w="772618">
                  <a:extLst>
                    <a:ext uri="{9D8B030D-6E8A-4147-A177-3AD203B41FA5}">
                      <a16:colId xmlns:a16="http://schemas.microsoft.com/office/drawing/2014/main" val="3584445684"/>
                    </a:ext>
                  </a:extLst>
                </a:gridCol>
                <a:gridCol w="919017">
                  <a:extLst>
                    <a:ext uri="{9D8B030D-6E8A-4147-A177-3AD203B41FA5}">
                      <a16:colId xmlns:a16="http://schemas.microsoft.com/office/drawing/2014/main" val="152206180"/>
                    </a:ext>
                  </a:extLst>
                </a:gridCol>
                <a:gridCol w="748231">
                  <a:extLst>
                    <a:ext uri="{9D8B030D-6E8A-4147-A177-3AD203B41FA5}">
                      <a16:colId xmlns:a16="http://schemas.microsoft.com/office/drawing/2014/main" val="3808756371"/>
                    </a:ext>
                  </a:extLst>
                </a:gridCol>
                <a:gridCol w="650631">
                  <a:extLst>
                    <a:ext uri="{9D8B030D-6E8A-4147-A177-3AD203B41FA5}">
                      <a16:colId xmlns:a16="http://schemas.microsoft.com/office/drawing/2014/main" val="1865486576"/>
                    </a:ext>
                  </a:extLst>
                </a:gridCol>
                <a:gridCol w="975946">
                  <a:extLst>
                    <a:ext uri="{9D8B030D-6E8A-4147-A177-3AD203B41FA5}">
                      <a16:colId xmlns:a16="http://schemas.microsoft.com/office/drawing/2014/main" val="888097282"/>
                    </a:ext>
                  </a:extLst>
                </a:gridCol>
                <a:gridCol w="569302">
                  <a:extLst>
                    <a:ext uri="{9D8B030D-6E8A-4147-A177-3AD203B41FA5}">
                      <a16:colId xmlns:a16="http://schemas.microsoft.com/office/drawing/2014/main" val="2524529846"/>
                    </a:ext>
                  </a:extLst>
                </a:gridCol>
              </a:tblGrid>
              <a:tr h="213183">
                <a:tc rowSpan="2">
                  <a:txBody>
                    <a:bodyPr/>
                    <a:lstStyle/>
                    <a:p>
                      <a:pPr marL="0" marR="0">
                        <a:lnSpc>
                          <a:spcPct val="107000"/>
                        </a:lnSpc>
                        <a:spcBef>
                          <a:spcPts val="0"/>
                        </a:spcBef>
                        <a:spcAft>
                          <a:spcPts val="800"/>
                        </a:spcAft>
                      </a:pPr>
                      <a:r>
                        <a:rPr lang="en-US" sz="900" dirty="0">
                          <a:effectLst/>
                          <a:latin typeface="+mj-lt"/>
                        </a:rPr>
                        <a:t>Kvemo Kartli</a:t>
                      </a:r>
                      <a:endParaRPr lang="en-US" sz="900" dirty="0">
                        <a:effectLst/>
                        <a:latin typeface="+mj-lt"/>
                        <a:ea typeface="Calibri" panose="020F0502020204030204" pitchFamily="34" charset="0"/>
                        <a:cs typeface="Times New Roman" panose="02020603050405020304" pitchFamily="18" charset="0"/>
                      </a:endParaRPr>
                    </a:p>
                  </a:txBody>
                  <a:tcPr marL="45433" marR="45433" marT="6310" marB="0" anchor="ctr"/>
                </a:tc>
                <a:tc gridSpan="3">
                  <a:txBody>
                    <a:bodyPr/>
                    <a:lstStyle/>
                    <a:p>
                      <a:pPr marL="0" marR="0">
                        <a:lnSpc>
                          <a:spcPct val="107000"/>
                        </a:lnSpc>
                        <a:spcBef>
                          <a:spcPts val="0"/>
                        </a:spcBef>
                        <a:spcAft>
                          <a:spcPts val="800"/>
                        </a:spcAft>
                      </a:pPr>
                      <a:r>
                        <a:rPr lang="en-US" sz="900" b="1" kern="1200" dirty="0">
                          <a:solidFill>
                            <a:schemeClr val="lt1"/>
                          </a:solidFill>
                          <a:effectLst/>
                          <a:latin typeface="+mn-lt"/>
                          <a:ea typeface="+mn-ea"/>
                          <a:cs typeface="+mn-cs"/>
                        </a:rPr>
                        <a:t>Likelihood of getting the infection </a:t>
                      </a:r>
                    </a:p>
                  </a:txBody>
                  <a:tcPr marL="45433" marR="45433" marT="6310"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en-US" sz="900" dirty="0">
                          <a:effectLst/>
                        </a:rPr>
                        <a:t>Difficulty to recover from the infection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5433" marR="45433" marT="6310" marB="0" anchor="ctr"/>
                </a:tc>
                <a:tc hMerge="1">
                  <a:txBody>
                    <a:bodyPr/>
                    <a:lstStyle/>
                    <a:p>
                      <a:endParaRPr lang="en-US"/>
                    </a:p>
                  </a:txBody>
                  <a:tcPr/>
                </a:tc>
                <a:tc hMerge="1">
                  <a:txBody>
                    <a:bodyPr/>
                    <a:lstStyle/>
                    <a:p>
                      <a:endParaRPr lang="en-US"/>
                    </a:p>
                  </a:txBody>
                  <a:tcPr/>
                </a:tc>
                <a:tc gridSpan="3">
                  <a:txBody>
                    <a:bodyPr/>
                    <a:lstStyle/>
                    <a:p>
                      <a:pPr marL="0" marR="0">
                        <a:lnSpc>
                          <a:spcPct val="107000"/>
                        </a:lnSpc>
                        <a:spcBef>
                          <a:spcPts val="0"/>
                        </a:spcBef>
                        <a:spcAft>
                          <a:spcPts val="800"/>
                        </a:spcAft>
                      </a:pPr>
                      <a:r>
                        <a:rPr lang="en-US" sz="900" dirty="0">
                          <a:effectLst/>
                        </a:rPr>
                        <a:t>Susceptibility to the infection </a:t>
                      </a:r>
                      <a:endParaRPr lang="en-US" sz="1050" dirty="0">
                        <a:effectLst/>
                        <a:latin typeface="Calibri" panose="020F0502020204030204" pitchFamily="34" charset="0"/>
                        <a:ea typeface="Calibri" panose="020F0502020204030204" pitchFamily="34" charset="0"/>
                        <a:cs typeface="Times New Roman" panose="02020603050405020304" pitchFamily="18" charset="0"/>
                      </a:endParaRPr>
                    </a:p>
                  </a:txBody>
                  <a:tcPr marL="45433" marR="45433" marT="6310"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110613574"/>
                  </a:ext>
                </a:extLst>
              </a:tr>
              <a:tr h="213183">
                <a:tc vMerge="1">
                  <a:txBody>
                    <a:bodyPr/>
                    <a:lstStyle/>
                    <a:p>
                      <a:endParaRPr lang="en-US"/>
                    </a:p>
                  </a:txBody>
                  <a:tcPr/>
                </a:tc>
                <a:tc>
                  <a:txBody>
                    <a:bodyPr/>
                    <a:lstStyle/>
                    <a:p>
                      <a:pPr marL="0" marR="0">
                        <a:lnSpc>
                          <a:spcPct val="107000"/>
                        </a:lnSpc>
                        <a:spcBef>
                          <a:spcPts val="0"/>
                        </a:spcBef>
                        <a:spcAft>
                          <a:spcPts val="800"/>
                        </a:spcAft>
                      </a:pPr>
                      <a:r>
                        <a:rPr lang="en-US" sz="900" dirty="0">
                          <a:effectLst/>
                          <a:latin typeface="Sylfaen" pitchFamily="18" charset="0"/>
                        </a:rPr>
                        <a:t>Beta</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standartized CI</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p</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Beta</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standartized CI</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p</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Beta</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standartized CI</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tc>
                  <a:txBody>
                    <a:bodyPr/>
                    <a:lstStyle/>
                    <a:p>
                      <a:pPr marL="0" marR="0">
                        <a:lnSpc>
                          <a:spcPct val="107000"/>
                        </a:lnSpc>
                        <a:spcBef>
                          <a:spcPts val="0"/>
                        </a:spcBef>
                        <a:spcAft>
                          <a:spcPts val="800"/>
                        </a:spcAft>
                      </a:pPr>
                      <a:r>
                        <a:rPr lang="en-US" sz="900" dirty="0">
                          <a:effectLst/>
                          <a:latin typeface="Sylfaen" pitchFamily="18" charset="0"/>
                        </a:rPr>
                        <a:t>p</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nchor="ctr"/>
                </a:tc>
                <a:extLst>
                  <a:ext uri="{0D108BD9-81ED-4DB2-BD59-A6C34878D82A}">
                    <a16:rowId xmlns:a16="http://schemas.microsoft.com/office/drawing/2014/main" val="1820453388"/>
                  </a:ext>
                </a:extLst>
              </a:tr>
              <a:tr h="311219">
                <a:tc>
                  <a:txBody>
                    <a:bodyPr/>
                    <a:lstStyle/>
                    <a:p>
                      <a:pPr marL="0" marR="0">
                        <a:lnSpc>
                          <a:spcPct val="107000"/>
                        </a:lnSpc>
                        <a:spcBef>
                          <a:spcPts val="0"/>
                        </a:spcBef>
                        <a:spcAft>
                          <a:spcPts val="800"/>
                        </a:spcAft>
                      </a:pPr>
                      <a:r>
                        <a:rPr lang="en-US" sz="900" dirty="0">
                          <a:effectLst/>
                          <a:latin typeface="+mj-lt"/>
                        </a:rPr>
                        <a:t>Age</a:t>
                      </a:r>
                      <a:endParaRPr lang="en-US" sz="1050" dirty="0">
                        <a:effectLst/>
                        <a:latin typeface="+mj-lt"/>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0.25</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0.11 – 0.38</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&lt;0.001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0.35</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0.21 – 0.49</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&lt;0.001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a:lnSpc>
                          <a:spcPct val="107000"/>
                        </a:lnSpc>
                      </a:pPr>
                      <a:endParaRPr lang="en-US" sz="900" dirty="0">
                        <a:effectLst/>
                        <a:latin typeface="Sylfaen" pitchFamily="18" charset="0"/>
                      </a:endParaRPr>
                    </a:p>
                  </a:txBody>
                  <a:tcPr marL="45433" marR="45433" marT="6310" marB="0"/>
                </a:tc>
                <a:extLst>
                  <a:ext uri="{0D108BD9-81ED-4DB2-BD59-A6C34878D82A}">
                    <a16:rowId xmlns:a16="http://schemas.microsoft.com/office/drawing/2014/main" val="3598406469"/>
                  </a:ext>
                </a:extLst>
              </a:tr>
              <a:tr h="393930">
                <a:tc>
                  <a:txBody>
                    <a:bodyPr/>
                    <a:lstStyle/>
                    <a:p>
                      <a:pPr marL="0" marR="0">
                        <a:lnSpc>
                          <a:spcPct val="107000"/>
                        </a:lnSpc>
                        <a:spcBef>
                          <a:spcPts val="0"/>
                        </a:spcBef>
                        <a:spcAft>
                          <a:spcPts val="800"/>
                        </a:spcAft>
                      </a:pPr>
                      <a:r>
                        <a:rPr lang="en-US" sz="900" dirty="0">
                          <a:effectLst/>
                          <a:latin typeface="+mj-lt"/>
                          <a:ea typeface="Calibri" panose="020F0502020204030204" pitchFamily="34" charset="0"/>
                          <a:cs typeface="Times New Roman" panose="02020603050405020304" pitchFamily="18" charset="0"/>
                        </a:rPr>
                        <a:t>Feeling that the virus is close</a:t>
                      </a:r>
                      <a:endParaRPr lang="en-US" sz="1050" dirty="0">
                        <a:effectLst/>
                        <a:latin typeface="+mj-lt"/>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0.09 – 0.36</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0.11 – 0.36</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&lt;0.001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1751543347"/>
                  </a:ext>
                </a:extLst>
              </a:tr>
              <a:tr h="439356">
                <a:tc>
                  <a:txBody>
                    <a:bodyPr/>
                    <a:lstStyle/>
                    <a:p>
                      <a:pPr marL="0" marR="0">
                        <a:lnSpc>
                          <a:spcPct val="107000"/>
                        </a:lnSpc>
                        <a:spcBef>
                          <a:spcPts val="0"/>
                        </a:spcBef>
                        <a:spcAft>
                          <a:spcPts val="0"/>
                        </a:spcAft>
                      </a:pPr>
                      <a:r>
                        <a:rPr lang="en-US" sz="900" dirty="0">
                          <a:effectLst/>
                          <a:latin typeface="+mj-lt"/>
                        </a:rPr>
                        <a:t>Frequency of using the media outlets</a:t>
                      </a:r>
                      <a:endParaRPr lang="en-US" sz="900" dirty="0">
                        <a:effectLst/>
                        <a:latin typeface="+mj-lt"/>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-0.16</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-0.29 – -0.02</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0.023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4014928268"/>
                  </a:ext>
                </a:extLst>
              </a:tr>
              <a:tr h="417125">
                <a:tc>
                  <a:txBody>
                    <a:bodyPr/>
                    <a:lstStyle/>
                    <a:p>
                      <a:pPr marL="0" marR="0">
                        <a:lnSpc>
                          <a:spcPct val="107000"/>
                        </a:lnSpc>
                        <a:spcBef>
                          <a:spcPts val="0"/>
                        </a:spcBef>
                        <a:spcAft>
                          <a:spcPts val="0"/>
                        </a:spcAft>
                      </a:pPr>
                      <a:r>
                        <a:rPr lang="en-US" sz="900" dirty="0">
                          <a:effectLst/>
                          <a:latin typeface="+mj-lt"/>
                        </a:rPr>
                        <a:t>Trust towards the medical sector</a:t>
                      </a:r>
                      <a:endParaRPr lang="en-US" sz="900" dirty="0">
                        <a:effectLst/>
                        <a:latin typeface="+mj-lt"/>
                        <a:ea typeface="Calibri" panose="020F0502020204030204" pitchFamily="34" charset="0"/>
                        <a:cs typeface="Times New Roman" panose="02020603050405020304" pitchFamily="18" charset="0"/>
                      </a:endParaRPr>
                    </a:p>
                  </a:txBody>
                  <a:tcPr marL="45433" marR="45433" marT="6310" marB="0"/>
                </a:tc>
                <a:tc>
                  <a:txBody>
                    <a:bodyPr/>
                    <a:lstStyle/>
                    <a:p>
                      <a:pPr marL="0" marR="0">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-0.36</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-0.58 – -0.13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0.002</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a:lnSpc>
                          <a:spcPct val="107000"/>
                        </a:lnSpc>
                      </a:pPr>
                      <a:endParaRPr lang="en-US" sz="900" dirty="0">
                        <a:effectLst/>
                        <a:latin typeface="Sylfaen" pitchFamily="18" charset="0"/>
                      </a:endParaRPr>
                    </a:p>
                  </a:txBody>
                  <a:tcPr marL="45433" marR="45433" marT="6310" marB="0"/>
                </a:tc>
                <a:extLst>
                  <a:ext uri="{0D108BD9-81ED-4DB2-BD59-A6C34878D82A}">
                    <a16:rowId xmlns:a16="http://schemas.microsoft.com/office/drawing/2014/main" val="538098500"/>
                  </a:ext>
                </a:extLst>
              </a:tr>
              <a:tr h="417125">
                <a:tc>
                  <a:txBody>
                    <a:bodyPr/>
                    <a:lstStyle/>
                    <a:p>
                      <a:pPr marL="0" marR="0">
                        <a:lnSpc>
                          <a:spcPct val="107000"/>
                        </a:lnSpc>
                        <a:spcBef>
                          <a:spcPts val="0"/>
                        </a:spcBef>
                        <a:spcAft>
                          <a:spcPts val="0"/>
                        </a:spcAft>
                      </a:pPr>
                      <a:r>
                        <a:rPr lang="en-US" sz="900" dirty="0">
                          <a:effectLst/>
                          <a:latin typeface="Sylfaen" pitchFamily="18" charset="0"/>
                          <a:ea typeface="Calibri" panose="020F0502020204030204" pitchFamily="34" charset="0"/>
                          <a:cs typeface="Times New Roman" panose="02020603050405020304" pitchFamily="18" charset="0"/>
                        </a:rPr>
                        <a:t>Trust towards the Governmental authorities </a:t>
                      </a:r>
                    </a:p>
                  </a:txBody>
                  <a:tcPr marL="45433" marR="45433" marT="6310" marB="0"/>
                </a:tc>
                <a:tc>
                  <a:txBody>
                    <a:bodyPr/>
                    <a:lstStyle/>
                    <a:p>
                      <a:pPr marL="0" marR="0">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 </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0.70</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0.47 – 0.93</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tc>
                  <a:txBody>
                    <a:bodyPr/>
                    <a:lstStyle/>
                    <a:p>
                      <a:pPr marL="0" marR="0" algn="ctr">
                        <a:lnSpc>
                          <a:spcPct val="107000"/>
                        </a:lnSpc>
                        <a:spcBef>
                          <a:spcPts val="0"/>
                        </a:spcBef>
                        <a:spcAft>
                          <a:spcPts val="0"/>
                        </a:spcAft>
                      </a:pPr>
                      <a:r>
                        <a:rPr lang="en-US" sz="900" dirty="0">
                          <a:effectLst/>
                          <a:latin typeface="Sylfaen" pitchFamily="18" charset="0"/>
                        </a:rPr>
                        <a:t>&lt;0.001</a:t>
                      </a:r>
                      <a:endParaRPr lang="en-US" sz="900" dirty="0">
                        <a:effectLst/>
                        <a:latin typeface="Sylfaen" pitchFamily="18" charset="0"/>
                        <a:ea typeface="Calibri" panose="020F0502020204030204" pitchFamily="34" charset="0"/>
                        <a:cs typeface="Times New Roman" panose="02020603050405020304" pitchFamily="18" charset="0"/>
                      </a:endParaRPr>
                    </a:p>
                  </a:txBody>
                  <a:tcPr marL="45433" marR="45433" marT="6310" marB="0"/>
                </a:tc>
                <a:extLst>
                  <a:ext uri="{0D108BD9-81ED-4DB2-BD59-A6C34878D82A}">
                    <a16:rowId xmlns:a16="http://schemas.microsoft.com/office/drawing/2014/main" val="1773657706"/>
                  </a:ext>
                </a:extLst>
              </a:tr>
            </a:tbl>
          </a:graphicData>
        </a:graphic>
      </p:graphicFrame>
    </p:spTree>
    <p:extLst>
      <p:ext uri="{BB962C8B-B14F-4D97-AF65-F5344CB8AC3E}">
        <p14:creationId xmlns:p14="http://schemas.microsoft.com/office/powerpoint/2010/main" val="3017020075"/>
      </p:ext>
    </p:extLst>
  </p:cSld>
  <p:clrMapOvr>
    <a:overrideClrMapping bg1="lt1" tx1="dk1" bg2="lt2" tx2="dk2" accent1="accent1" accent2="accent2" accent3="accent3" accent4="accent4" accent5="accent5" accent6="accent6" hlink="hlink" folHlink="folHlink"/>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42108284"/>
              </p:ext>
            </p:extLst>
          </p:nvPr>
        </p:nvGraphicFramePr>
        <p:xfrm>
          <a:off x="3581400" y="0"/>
          <a:ext cx="5562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37583075"/>
              </p:ext>
            </p:extLst>
          </p:nvPr>
        </p:nvGraphicFramePr>
        <p:xfrm>
          <a:off x="161192" y="152400"/>
          <a:ext cx="3276600" cy="578231"/>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Attitudes to the COVID-19</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030560894"/>
              </p:ext>
            </p:extLst>
          </p:nvPr>
        </p:nvGraphicFramePr>
        <p:xfrm>
          <a:off x="161192" y="1143000"/>
          <a:ext cx="3276600" cy="504444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1371600">
                <a:tc>
                  <a:txBody>
                    <a:bodyPr/>
                    <a:lstStyle/>
                    <a:p>
                      <a:r>
                        <a:rPr lang="en-US" sz="1200" b="1" kern="1200" dirty="0">
                          <a:solidFill>
                            <a:schemeClr val="lt1"/>
                          </a:solidFill>
                          <a:effectLst/>
                          <a:latin typeface="Sylfaen" pitchFamily="18" charset="0"/>
                          <a:ea typeface="+mn-ea"/>
                          <a:cs typeface="+mn-cs"/>
                        </a:rPr>
                        <a:t>The attitudes of the majority of the respondents towards COVID-19 in both regions are adequate: they mentioned that the virus spreads fast, and the Corona is a dangerous virus and its spread is fear-inducing; they also do not agree with the opinion that the events developed around the infection is hyped by the media.</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pPr algn="ctr"/>
                      <a:r>
                        <a:rPr lang="en-US" sz="1200" b="1" kern="1200" baseline="0" dirty="0">
                          <a:solidFill>
                            <a:schemeClr val="tx1"/>
                          </a:solidFill>
                          <a:effectLst/>
                          <a:latin typeface="Sylfaen" pitchFamily="18" charset="0"/>
                          <a:ea typeface="+mn-ea"/>
                          <a:cs typeface="+mn-cs"/>
                        </a:rPr>
                        <a:t>The respondents in Kvemo Kartli are more convinced that the Coronavirus is a dangerous virus and it is fear-inducing and is not far from the people.</a:t>
                      </a:r>
                      <a:endParaRPr lang="ka-GE" sz="1200" b="1" kern="1200" baseline="0" dirty="0">
                        <a:solidFill>
                          <a:schemeClr val="tx1"/>
                        </a:solidFill>
                        <a:effectLst/>
                        <a:latin typeface="Sylfaen" pitchFamily="18" charset="0"/>
                        <a:ea typeface="+mn-ea"/>
                        <a:cs typeface="+mn-cs"/>
                      </a:endParaRPr>
                    </a:p>
                    <a:p>
                      <a:pPr algn="ctr"/>
                      <a:endParaRPr lang="ka-GE" sz="1200" b="1" kern="1200" baseline="0" dirty="0">
                        <a:solidFill>
                          <a:schemeClr val="tx1"/>
                        </a:solidFill>
                        <a:effectLst/>
                        <a:latin typeface="Sylfaen" pitchFamily="18" charset="0"/>
                        <a:ea typeface="+mn-ea"/>
                        <a:cs typeface="+mn-cs"/>
                      </a:endParaRPr>
                    </a:p>
                    <a:p>
                      <a:pPr algn="l"/>
                      <a:r>
                        <a:rPr lang="en-US" sz="1200" b="1" kern="1200" baseline="0" dirty="0">
                          <a:solidFill>
                            <a:schemeClr val="tx1"/>
                          </a:solidFill>
                          <a:effectLst/>
                          <a:latin typeface="Sylfaen" pitchFamily="18" charset="0"/>
                          <a:ea typeface="+mn-ea"/>
                          <a:cs typeface="+mn-cs"/>
                        </a:rPr>
                        <a:t>The difference between the attitudes of the respondents can be explained by the fact that the  population in Marneuli and Bolnisi directly experienced the infection and all the associated negative results.  </a:t>
                      </a:r>
                      <a:endParaRPr lang="ka-GE" sz="1200" b="1" kern="1200" baseline="0" dirty="0">
                        <a:solidFill>
                          <a:schemeClr val="tx1"/>
                        </a:solidFill>
                        <a:effectLst/>
                        <a:latin typeface="Sylfaen" pitchFamily="18" charset="0"/>
                        <a:ea typeface="+mn-ea"/>
                        <a:cs typeface="+mn-cs"/>
                      </a:endParaRPr>
                    </a:p>
                    <a:p>
                      <a:pPr algn="ctr"/>
                      <a:endParaRPr lang="ka-GE" sz="1100" b="1" kern="1200" baseline="0" dirty="0">
                        <a:solidFill>
                          <a:schemeClr val="tx1"/>
                        </a:solidFill>
                        <a:effectLst/>
                        <a:latin typeface="Sylfaen" pitchFamily="18" charset="0"/>
                        <a:ea typeface="+mn-ea"/>
                        <a:cs typeface="+mn-cs"/>
                      </a:endParaRPr>
                    </a:p>
                    <a:p>
                      <a:pPr algn="ctr"/>
                      <a:endParaRPr lang="ka-GE" sz="1200" b="1" kern="1200" baseline="0" dirty="0">
                        <a:solidFill>
                          <a:schemeClr val="tx1"/>
                        </a:solidFill>
                        <a:effectLst/>
                        <a:latin typeface="Sylfaen" pitchFamily="18" charset="0"/>
                        <a:ea typeface="+mn-ea"/>
                        <a:cs typeface="+mn-cs"/>
                      </a:endParaRPr>
                    </a:p>
                    <a:p>
                      <a:pPr algn="ctr"/>
                      <a:r>
                        <a:rPr lang="en-US" sz="1100" b="1" kern="1200" baseline="0" dirty="0">
                          <a:solidFill>
                            <a:srgbClr val="C00000"/>
                          </a:solidFill>
                          <a:effectLst/>
                          <a:latin typeface="Sylfaen" pitchFamily="18" charset="0"/>
                          <a:ea typeface="+mn-ea"/>
                          <a:cs typeface="+mn-cs"/>
                        </a:rPr>
                        <a:t>Again, compared with the attitudes of the respondents in Kvemo Kartli, the attitudes of the respondents in </a:t>
                      </a:r>
                      <a:r>
                        <a:rPr lang="en-US" sz="1100" b="1" kern="1200" baseline="0" dirty="0" err="1">
                          <a:solidFill>
                            <a:srgbClr val="C00000"/>
                          </a:solidFill>
                          <a:effectLst/>
                          <a:latin typeface="Sylfaen" pitchFamily="18" charset="0"/>
                          <a:ea typeface="+mn-ea"/>
                          <a:cs typeface="+mn-cs"/>
                        </a:rPr>
                        <a:t>Samtskhe</a:t>
                      </a:r>
                      <a:r>
                        <a:rPr lang="en-US" sz="1100" b="1" kern="1200" baseline="0" dirty="0">
                          <a:solidFill>
                            <a:srgbClr val="C00000"/>
                          </a:solidFill>
                          <a:effectLst/>
                          <a:latin typeface="Sylfaen" pitchFamily="18" charset="0"/>
                          <a:ea typeface="+mn-ea"/>
                          <a:cs typeface="+mn-cs"/>
                        </a:rPr>
                        <a:t>-Javakheti  were found to be closer to those of the population in Georgia. This can be explained by the different experiences of Bolnisi and Marneuli Municipalities.</a:t>
                      </a:r>
                      <a:endParaRPr lang="ka-GE" sz="1100" b="1" kern="1200" baseline="0" dirty="0">
                        <a:solidFill>
                          <a:srgbClr val="C00000"/>
                        </a:solidFill>
                        <a:effectLst/>
                        <a:latin typeface="Sylfaen" pitchFamily="18" charset="0"/>
                        <a:ea typeface="+mn-ea"/>
                        <a:cs typeface="+mn-cs"/>
                      </a:endParaRPr>
                    </a:p>
                    <a:p>
                      <a:pPr algn="ctr"/>
                      <a:endParaRPr lang="ka-GE" sz="1200" b="1" kern="1200" dirty="0">
                        <a:solidFill>
                          <a:schemeClr val="tx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904489519"/>
              </p:ext>
            </p:extLst>
          </p:nvPr>
        </p:nvGraphicFramePr>
        <p:xfrm>
          <a:off x="161192" y="228600"/>
          <a:ext cx="3276600" cy="578231"/>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rPr>
                        <a:t>Support for the strict measures </a:t>
                      </a:r>
                      <a:endParaRPr lang="ka-GE" sz="1800" dirty="0">
                        <a:solidFill>
                          <a:schemeClr val="tx1"/>
                        </a:solidFill>
                        <a:effectLst/>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841981854"/>
              </p:ext>
            </p:extLst>
          </p:nvPr>
        </p:nvGraphicFramePr>
        <p:xfrm>
          <a:off x="161192" y="820469"/>
          <a:ext cx="3276600" cy="4754880"/>
        </p:xfrm>
        <a:graphic>
          <a:graphicData uri="http://schemas.openxmlformats.org/drawingml/2006/table">
            <a:tbl>
              <a:tblPr firstRow="1" firstCol="1" bandRow="1">
                <a:tableStyleId>{5C22544A-7EE6-4342-B048-85BDC9FD1C3A}</a:tableStyleId>
              </a:tblPr>
              <a:tblGrid>
                <a:gridCol w="3276600">
                  <a:extLst>
                    <a:ext uri="{9D8B030D-6E8A-4147-A177-3AD203B41FA5}">
                      <a16:colId xmlns:a16="http://schemas.microsoft.com/office/drawing/2014/main" val="3901855696"/>
                    </a:ext>
                  </a:extLst>
                </a:gridCol>
              </a:tblGrid>
              <a:tr h="4343400">
                <a:tc>
                  <a:txBody>
                    <a:bodyPr/>
                    <a:lstStyle/>
                    <a:p>
                      <a:r>
                        <a:rPr lang="en-US" sz="1200" dirty="0">
                          <a:effectLst/>
                          <a:latin typeface="Sylfaen" pitchFamily="18" charset="0"/>
                        </a:rPr>
                        <a:t> </a:t>
                      </a:r>
                      <a:r>
                        <a:rPr lang="en-US" sz="1200" b="1" kern="1200" dirty="0">
                          <a:solidFill>
                            <a:schemeClr val="lt1"/>
                          </a:solidFill>
                          <a:effectLst/>
                          <a:latin typeface="Sylfaen" pitchFamily="18" charset="0"/>
                          <a:ea typeface="+mn-ea"/>
                          <a:cs typeface="+mn-cs"/>
                        </a:rPr>
                        <a:t>The majority of the respondents in Samtskhe-Javakheti and Kvemo Kartli support implementation of some strict measures in order to prevent the Coronavirus. Namely, there is a high proportion of those respondents who think that:</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The visitors from the countries where the Coronavirus is spread, shall be quarantined;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Home may be left only in case of necessity, etc. </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r>
                        <a:rPr lang="en-US" sz="1200" b="1" kern="1200" dirty="0">
                          <a:solidFill>
                            <a:schemeClr val="lt1"/>
                          </a:solidFill>
                          <a:effectLst/>
                          <a:latin typeface="Sylfaen" pitchFamily="18" charset="0"/>
                          <a:ea typeface="+mn-ea"/>
                          <a:cs typeface="+mn-cs"/>
                        </a:rPr>
                        <a:t>On the other hand, the respondents  in both of the regions do not support  overly strict/authoritarian measures. For instance, the majority does not agree that the Government shall ban access to the Internet and the social media in order to fight against the infection. Besides, it is less supported that those who are not citizens of Georgia be quarantined or be sent away.</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rgbClr val="C00000"/>
                          </a:solidFill>
                          <a:effectLst/>
                          <a:latin typeface="Sylfaen" pitchFamily="18" charset="0"/>
                          <a:ea typeface="+mn-ea"/>
                          <a:cs typeface="+mn-cs"/>
                        </a:rPr>
                        <a:t>The attitudes of the ethnic minorities in regard of supporting strict measures, echo the tendencies  in the population of Georgia.</a:t>
                      </a:r>
                      <a:endParaRPr lang="ka-GE" sz="1200" b="1" kern="1200" baseline="0" dirty="0">
                        <a:solidFill>
                          <a:srgbClr val="C00000"/>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1245707565"/>
              </p:ext>
            </p:extLst>
          </p:nvPr>
        </p:nvGraphicFramePr>
        <p:xfrm>
          <a:off x="3733800" y="0"/>
          <a:ext cx="5410200"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97386509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248912937"/>
              </p:ext>
            </p:extLst>
          </p:nvPr>
        </p:nvGraphicFramePr>
        <p:xfrm>
          <a:off x="152400" y="381000"/>
          <a:ext cx="8610600" cy="514985"/>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tx1"/>
                          </a:solidFill>
                          <a:effectLst/>
                        </a:rPr>
                        <a:t>Support for the strict measures </a:t>
                      </a:r>
                      <a:endParaRPr lang="ka-GE" sz="1800" dirty="0">
                        <a:solidFill>
                          <a:schemeClr val="tx1"/>
                        </a:solidFill>
                        <a:effectLst/>
                      </a:endParaRP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16503791"/>
              </p:ext>
            </p:extLst>
          </p:nvPr>
        </p:nvGraphicFramePr>
        <p:xfrm>
          <a:off x="152400" y="914400"/>
          <a:ext cx="8610600" cy="169164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14400">
                <a:tc>
                  <a:txBody>
                    <a:bodyPr/>
                    <a:lstStyle/>
                    <a:p>
                      <a:r>
                        <a:rPr lang="en-US" sz="1800" b="1" kern="1200" dirty="0">
                          <a:solidFill>
                            <a:schemeClr val="tx1"/>
                          </a:solidFill>
                          <a:effectLst/>
                          <a:latin typeface="Sylfaen" pitchFamily="18" charset="0"/>
                          <a:ea typeface="+mn-ea"/>
                          <a:cs typeface="+mn-cs"/>
                        </a:rPr>
                        <a:t>It is more acceptable for those respondents  in Samtskhe-Javakheti to support strict measures, who:</a:t>
                      </a:r>
                    </a:p>
                    <a:p>
                      <a:endParaRPr lang="ka-GE" sz="18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800" b="1" kern="1200" dirty="0">
                          <a:solidFill>
                            <a:schemeClr val="tx1"/>
                          </a:solidFill>
                          <a:effectLst/>
                          <a:latin typeface="Sylfaen" pitchFamily="18" charset="0"/>
                          <a:ea typeface="+mn-ea"/>
                          <a:cs typeface="+mn-cs"/>
                        </a:rPr>
                        <a:t>Have high trust towards the Government authorities </a:t>
                      </a:r>
                    </a:p>
                    <a:p>
                      <a:pPr marL="285750" lvl="0" indent="-285750">
                        <a:buFont typeface="Arial" panose="020B0604020202020204" pitchFamily="34" charset="0"/>
                        <a:buChar char="•"/>
                      </a:pPr>
                      <a:r>
                        <a:rPr lang="en-US" sz="1800" b="1" kern="1200" dirty="0">
                          <a:solidFill>
                            <a:schemeClr val="tx1"/>
                          </a:solidFill>
                          <a:effectLst/>
                          <a:latin typeface="Sylfaen" pitchFamily="18" charset="0"/>
                          <a:ea typeface="+mn-ea"/>
                          <a:cs typeface="+mn-cs"/>
                        </a:rPr>
                        <a:t>Do not believe that the events developed around the virus is hyped by the media </a:t>
                      </a:r>
                    </a:p>
                    <a:p>
                      <a:pPr lvl="0"/>
                      <a:endParaRPr lang="ka-GE" sz="1050" b="1" kern="1200" dirty="0">
                        <a:solidFill>
                          <a:schemeClr val="tx1"/>
                        </a:solidFill>
                        <a:effectLst/>
                        <a:latin typeface="Sylfaen" pitchFamily="18" charset="0"/>
                        <a:ea typeface="+mn-ea"/>
                        <a:cs typeface="+mn-cs"/>
                      </a:endParaRPr>
                    </a:p>
                    <a:p>
                      <a:endParaRPr lang="en-US" sz="105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a:extLst>
              <a:ext uri="{FF2B5EF4-FFF2-40B4-BE49-F238E27FC236}">
                <a16:creationId xmlns:a16="http://schemas.microsoft.com/office/drawing/2014/main" id="{8699EE7F-FD41-4A1C-8494-21C5408C09AA}"/>
              </a:ext>
            </a:extLst>
          </p:cNvPr>
          <p:cNvGraphicFramePr>
            <a:graphicFrameLocks noGrp="1"/>
          </p:cNvGraphicFramePr>
          <p:nvPr>
            <p:extLst>
              <p:ext uri="{D42A27DB-BD31-4B8C-83A1-F6EECF244321}">
                <p14:modId xmlns:p14="http://schemas.microsoft.com/office/powerpoint/2010/main" val="3406027803"/>
              </p:ext>
            </p:extLst>
          </p:nvPr>
        </p:nvGraphicFramePr>
        <p:xfrm>
          <a:off x="266700" y="2952549"/>
          <a:ext cx="8610600" cy="2533851"/>
        </p:xfrm>
        <a:graphic>
          <a:graphicData uri="http://schemas.openxmlformats.org/drawingml/2006/table">
            <a:tbl>
              <a:tblPr firstRow="1" firstCol="1" bandRow="1">
                <a:tableStyleId>{5C22544A-7EE6-4342-B048-85BDC9FD1C3A}</a:tableStyleId>
              </a:tblPr>
              <a:tblGrid>
                <a:gridCol w="2152650">
                  <a:extLst>
                    <a:ext uri="{9D8B030D-6E8A-4147-A177-3AD203B41FA5}">
                      <a16:colId xmlns:a16="http://schemas.microsoft.com/office/drawing/2014/main" val="3711140304"/>
                    </a:ext>
                  </a:extLst>
                </a:gridCol>
                <a:gridCol w="2152650">
                  <a:extLst>
                    <a:ext uri="{9D8B030D-6E8A-4147-A177-3AD203B41FA5}">
                      <a16:colId xmlns:a16="http://schemas.microsoft.com/office/drawing/2014/main" val="477036426"/>
                    </a:ext>
                  </a:extLst>
                </a:gridCol>
                <a:gridCol w="2152650">
                  <a:extLst>
                    <a:ext uri="{9D8B030D-6E8A-4147-A177-3AD203B41FA5}">
                      <a16:colId xmlns:a16="http://schemas.microsoft.com/office/drawing/2014/main" val="2024164849"/>
                    </a:ext>
                  </a:extLst>
                </a:gridCol>
                <a:gridCol w="2152650">
                  <a:extLst>
                    <a:ext uri="{9D8B030D-6E8A-4147-A177-3AD203B41FA5}">
                      <a16:colId xmlns:a16="http://schemas.microsoft.com/office/drawing/2014/main" val="965212140"/>
                    </a:ext>
                  </a:extLst>
                </a:gridCol>
              </a:tblGrid>
              <a:tr h="956641">
                <a:tc rowSpan="2">
                  <a:txBody>
                    <a:bodyPr/>
                    <a:lstStyle/>
                    <a:p>
                      <a:pPr marL="0" marR="0">
                        <a:lnSpc>
                          <a:spcPct val="107000"/>
                        </a:lnSpc>
                        <a:spcBef>
                          <a:spcPts val="0"/>
                        </a:spcBef>
                        <a:spcAft>
                          <a:spcPts val="800"/>
                        </a:spcAft>
                      </a:pPr>
                      <a:r>
                        <a:rPr lang="en-US" sz="1100" dirty="0">
                          <a:effectLst/>
                          <a:latin typeface="Sylfaen" pitchFamily="18" charset="0"/>
                        </a:rPr>
                        <a:t>Samtskhe-Javakheti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nSpc>
                          <a:spcPct val="107000"/>
                        </a:lnSpc>
                        <a:spcBef>
                          <a:spcPts val="0"/>
                        </a:spcBef>
                        <a:spcAft>
                          <a:spcPts val="800"/>
                        </a:spcAft>
                      </a:pPr>
                      <a:r>
                        <a:rPr lang="en-US" sz="1100" dirty="0">
                          <a:effectLst/>
                          <a:latin typeface="Sylfaen" pitchFamily="18" charset="0"/>
                        </a:rPr>
                        <a:t>Example</a:t>
                      </a:r>
                      <a:r>
                        <a:rPr lang="ka-GE" sz="1100" dirty="0">
                          <a:effectLst/>
                          <a:latin typeface="Sylfaen" pitchFamily="18" charset="0"/>
                        </a:rPr>
                        <a:t>:</a:t>
                      </a:r>
                      <a:endParaRPr lang="en-US" sz="1100" dirty="0">
                        <a:effectLst/>
                        <a:latin typeface="Sylfaen" pitchFamily="18" charset="0"/>
                      </a:endParaRPr>
                    </a:p>
                    <a:p>
                      <a:pPr marL="0" marR="0">
                        <a:lnSpc>
                          <a:spcPct val="107000"/>
                        </a:lnSpc>
                        <a:spcBef>
                          <a:spcPts val="0"/>
                        </a:spcBef>
                        <a:spcAft>
                          <a:spcPts val="800"/>
                        </a:spcAft>
                      </a:pPr>
                      <a:r>
                        <a:rPr lang="en-US" sz="1100" dirty="0">
                          <a:effectLst/>
                          <a:latin typeface="Sylfaen" pitchFamily="18" charset="0"/>
                        </a:rPr>
                        <a:t>Leaving home may be allowed only for professional, health related or emergency reasons.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776881895"/>
                  </a:ext>
                </a:extLst>
              </a:tr>
              <a:tr h="244962">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852517552"/>
                  </a:ext>
                </a:extLst>
              </a:tr>
              <a:tr h="783878">
                <a:tc>
                  <a:txBody>
                    <a:bodyPr/>
                    <a:lstStyle/>
                    <a:p>
                      <a:pPr marL="0" marR="0">
                        <a:lnSpc>
                          <a:spcPct val="107000"/>
                        </a:lnSpc>
                        <a:spcBef>
                          <a:spcPts val="0"/>
                        </a:spcBef>
                        <a:spcAft>
                          <a:spcPts val="800"/>
                        </a:spcAft>
                      </a:pPr>
                      <a:r>
                        <a:rPr lang="en-US" sz="1100" dirty="0">
                          <a:effectLst/>
                          <a:latin typeface="Sylfaen" pitchFamily="18" charset="0"/>
                        </a:rPr>
                        <a:t>Perception that the media hyped the virus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dirty="0">
                          <a:effectLst/>
                          <a:latin typeface="Sylfaen" pitchFamily="18" charset="0"/>
                        </a:rPr>
                        <a:t>-0.28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-0.40 – -0.17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70350607"/>
                  </a:ext>
                </a:extLst>
              </a:tr>
              <a:tr h="548370">
                <a:tc>
                  <a:txBody>
                    <a:bodyPr/>
                    <a:lstStyle/>
                    <a:p>
                      <a:pPr marL="0" marR="0">
                        <a:lnSpc>
                          <a:spcPct val="107000"/>
                        </a:lnSpc>
                        <a:spcBef>
                          <a:spcPts val="0"/>
                        </a:spcBef>
                        <a:spcAft>
                          <a:spcPts val="800"/>
                        </a:spcAft>
                      </a:pPr>
                      <a:r>
                        <a:rPr lang="en-US" sz="1100" dirty="0">
                          <a:effectLst/>
                          <a:latin typeface="Sylfaen" pitchFamily="18" charset="0"/>
                          <a:ea typeface="Calibri" panose="020F0502020204030204" pitchFamily="34" charset="0"/>
                          <a:cs typeface="Times New Roman" panose="02020603050405020304" pitchFamily="18" charset="0"/>
                        </a:rPr>
                        <a:t>The frequency of using the media outlets </a:t>
                      </a:r>
                    </a:p>
                  </a:txBody>
                  <a:tcPr marL="68580" marR="68580" marT="9525" marB="0" anchor="ctr"/>
                </a:tc>
                <a:tc>
                  <a:txBody>
                    <a:bodyPr/>
                    <a:lstStyle/>
                    <a:p>
                      <a:pPr marL="0" marR="0">
                        <a:lnSpc>
                          <a:spcPct val="107000"/>
                        </a:lnSpc>
                        <a:spcBef>
                          <a:spcPts val="0"/>
                        </a:spcBef>
                        <a:spcAft>
                          <a:spcPts val="800"/>
                        </a:spcAft>
                      </a:pPr>
                      <a:r>
                        <a:rPr lang="en-US" sz="1050" dirty="0">
                          <a:effectLst/>
                          <a:latin typeface="Sylfaen" pitchFamily="18" charset="0"/>
                        </a:rPr>
                        <a:t>0.24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0.13 – 0.35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065307987"/>
                  </a:ext>
                </a:extLst>
              </a:tr>
            </a:tbl>
          </a:graphicData>
        </a:graphic>
      </p:graphicFrame>
    </p:spTree>
    <p:extLst>
      <p:ext uri="{BB962C8B-B14F-4D97-AF65-F5344CB8AC3E}">
        <p14:creationId xmlns:p14="http://schemas.microsoft.com/office/powerpoint/2010/main" val="411024101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6E760516-161A-43B1-B5D4-F6301304651C}"/>
              </a:ext>
            </a:extLst>
          </p:cNvPr>
          <p:cNvGraphicFramePr>
            <a:graphicFrameLocks noGrp="1"/>
          </p:cNvGraphicFramePr>
          <p:nvPr>
            <p:extLst>
              <p:ext uri="{D42A27DB-BD31-4B8C-83A1-F6EECF244321}">
                <p14:modId xmlns:p14="http://schemas.microsoft.com/office/powerpoint/2010/main" val="3164374823"/>
              </p:ext>
            </p:extLst>
          </p:nvPr>
        </p:nvGraphicFramePr>
        <p:xfrm>
          <a:off x="234232" y="2802172"/>
          <a:ext cx="8610600" cy="2627629"/>
        </p:xfrm>
        <a:graphic>
          <a:graphicData uri="http://schemas.openxmlformats.org/drawingml/2006/table">
            <a:tbl>
              <a:tblPr firstRow="1" firstCol="1" bandRow="1">
                <a:tableStyleId>{5C22544A-7EE6-4342-B048-85BDC9FD1C3A}</a:tableStyleId>
              </a:tblPr>
              <a:tblGrid>
                <a:gridCol w="2628900">
                  <a:extLst>
                    <a:ext uri="{9D8B030D-6E8A-4147-A177-3AD203B41FA5}">
                      <a16:colId xmlns:a16="http://schemas.microsoft.com/office/drawing/2014/main" val="1914332451"/>
                    </a:ext>
                  </a:extLst>
                </a:gridCol>
                <a:gridCol w="1964837">
                  <a:extLst>
                    <a:ext uri="{9D8B030D-6E8A-4147-A177-3AD203B41FA5}">
                      <a16:colId xmlns:a16="http://schemas.microsoft.com/office/drawing/2014/main" val="1611006825"/>
                    </a:ext>
                  </a:extLst>
                </a:gridCol>
                <a:gridCol w="2302363">
                  <a:extLst>
                    <a:ext uri="{9D8B030D-6E8A-4147-A177-3AD203B41FA5}">
                      <a16:colId xmlns:a16="http://schemas.microsoft.com/office/drawing/2014/main" val="2721962031"/>
                    </a:ext>
                  </a:extLst>
                </a:gridCol>
                <a:gridCol w="1714500">
                  <a:extLst>
                    <a:ext uri="{9D8B030D-6E8A-4147-A177-3AD203B41FA5}">
                      <a16:colId xmlns:a16="http://schemas.microsoft.com/office/drawing/2014/main" val="1658291674"/>
                    </a:ext>
                  </a:extLst>
                </a:gridCol>
              </a:tblGrid>
              <a:tr h="815547">
                <a:tc rowSpan="2">
                  <a:txBody>
                    <a:bodyPr/>
                    <a:lstStyle/>
                    <a:p>
                      <a:pPr marL="0" marR="0">
                        <a:lnSpc>
                          <a:spcPct val="107000"/>
                        </a:lnSpc>
                        <a:spcBef>
                          <a:spcPts val="0"/>
                        </a:spcBef>
                        <a:spcAft>
                          <a:spcPts val="800"/>
                        </a:spcAft>
                      </a:pPr>
                      <a:r>
                        <a:rPr lang="en-US" sz="1100" dirty="0">
                          <a:effectLst/>
                          <a:latin typeface="Sylfaen" pitchFamily="18" charset="0"/>
                        </a:rPr>
                        <a:t>Kvemo Kartli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nSpc>
                          <a:spcPct val="107000"/>
                        </a:lnSpc>
                        <a:spcBef>
                          <a:spcPts val="0"/>
                        </a:spcBef>
                        <a:spcAft>
                          <a:spcPts val="800"/>
                        </a:spcAft>
                      </a:pPr>
                      <a:r>
                        <a:rPr lang="en-US" sz="1100" dirty="0">
                          <a:effectLst/>
                          <a:latin typeface="Sylfaen" pitchFamily="18" charset="0"/>
                        </a:rPr>
                        <a:t>Example: </a:t>
                      </a:r>
                    </a:p>
                    <a:p>
                      <a:pPr marL="0" marR="0">
                        <a:lnSpc>
                          <a:spcPct val="107000"/>
                        </a:lnSpc>
                        <a:spcBef>
                          <a:spcPts val="0"/>
                        </a:spcBef>
                        <a:spcAft>
                          <a:spcPts val="800"/>
                        </a:spcAft>
                      </a:pPr>
                      <a:r>
                        <a:rPr lang="en-US" sz="1100" dirty="0">
                          <a:effectLst/>
                          <a:latin typeface="Sylfaen" pitchFamily="18" charset="0"/>
                        </a:rPr>
                        <a:t>Leaving home may be allowed only for professional, health related or emergency reasons.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245764635"/>
                  </a:ext>
                </a:extLst>
              </a:tr>
              <a:tr h="208833">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924170522"/>
                  </a:ext>
                </a:extLst>
              </a:tr>
              <a:tr h="668265">
                <a:tc>
                  <a:txBody>
                    <a:bodyPr/>
                    <a:lstStyle/>
                    <a:p>
                      <a:pPr marL="0" marR="0">
                        <a:lnSpc>
                          <a:spcPct val="107000"/>
                        </a:lnSpc>
                        <a:spcBef>
                          <a:spcPts val="0"/>
                        </a:spcBef>
                        <a:spcAft>
                          <a:spcPts val="800"/>
                        </a:spcAft>
                      </a:pPr>
                      <a:r>
                        <a:rPr lang="en-US" sz="1050" dirty="0">
                          <a:effectLst/>
                          <a:latin typeface="Sylfaen" pitchFamily="18" charset="0"/>
                        </a:rPr>
                        <a:t>Age</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0.17 – 0.43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308948114"/>
                  </a:ext>
                </a:extLst>
              </a:tr>
              <a:tr h="467492">
                <a:tc>
                  <a:txBody>
                    <a:bodyPr/>
                    <a:lstStyle/>
                    <a:p>
                      <a:pPr marL="0" marR="0">
                        <a:lnSpc>
                          <a:spcPct val="107000"/>
                        </a:lnSpc>
                        <a:spcBef>
                          <a:spcPts val="0"/>
                        </a:spcBef>
                        <a:spcAft>
                          <a:spcPts val="800"/>
                        </a:spcAft>
                      </a:pPr>
                      <a:r>
                        <a:rPr lang="en-US" sz="1050" dirty="0">
                          <a:effectLst/>
                          <a:latin typeface="Sylfaen" pitchFamily="18" charset="0"/>
                          <a:ea typeface="Calibri" panose="020F0502020204030204" pitchFamily="34" charset="0"/>
                          <a:cs typeface="Times New Roman" panose="02020603050405020304" pitchFamily="18" charset="0"/>
                        </a:rPr>
                        <a:t>Trust towards the Government authorities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0.45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0.05 – 0.85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0.029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653209640"/>
                  </a:ext>
                </a:extLst>
              </a:tr>
              <a:tr h="467492">
                <a:tc>
                  <a:txBody>
                    <a:bodyPr/>
                    <a:lstStyle/>
                    <a:p>
                      <a:pPr marL="0" marR="0">
                        <a:lnSpc>
                          <a:spcPct val="107000"/>
                        </a:lnSpc>
                        <a:spcBef>
                          <a:spcPts val="0"/>
                        </a:spcBef>
                        <a:spcAft>
                          <a:spcPts val="800"/>
                        </a:spcAft>
                      </a:pPr>
                      <a:r>
                        <a:rPr lang="en-US" sz="1050" dirty="0">
                          <a:effectLst/>
                          <a:latin typeface="Sylfaen" pitchFamily="18" charset="0"/>
                          <a:ea typeface="Calibri" panose="020F0502020204030204" pitchFamily="34" charset="0"/>
                          <a:cs typeface="Times New Roman" panose="02020603050405020304" pitchFamily="18" charset="0"/>
                        </a:rPr>
                        <a:t>The frequency of using the media outlets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0.13 – 0.40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710867179"/>
                  </a:ext>
                </a:extLst>
              </a:tr>
            </a:tbl>
          </a:graphicData>
        </a:graphic>
      </p:graphicFrame>
      <p:graphicFrame>
        <p:nvGraphicFramePr>
          <p:cNvPr id="3" name="Table 2">
            <a:extLst>
              <a:ext uri="{FF2B5EF4-FFF2-40B4-BE49-F238E27FC236}">
                <a16:creationId xmlns:a16="http://schemas.microsoft.com/office/drawing/2014/main" id="{6B3AD020-55F5-491B-A034-68F8B69AC1F2}"/>
              </a:ext>
            </a:extLst>
          </p:cNvPr>
          <p:cNvGraphicFramePr>
            <a:graphicFrameLocks noGrp="1"/>
          </p:cNvGraphicFramePr>
          <p:nvPr>
            <p:extLst>
              <p:ext uri="{D42A27DB-BD31-4B8C-83A1-F6EECF244321}">
                <p14:modId xmlns:p14="http://schemas.microsoft.com/office/powerpoint/2010/main" val="2829051642"/>
              </p:ext>
            </p:extLst>
          </p:nvPr>
        </p:nvGraphicFramePr>
        <p:xfrm>
          <a:off x="266700" y="153203"/>
          <a:ext cx="8610600" cy="514985"/>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tx1"/>
                          </a:solidFill>
                          <a:effectLst/>
                        </a:rPr>
                        <a:t>Support for the strict measures </a:t>
                      </a:r>
                      <a:endParaRPr lang="ka-GE" sz="1800" dirty="0">
                        <a:solidFill>
                          <a:schemeClr val="tx1"/>
                        </a:solidFill>
                        <a:effectLst/>
                      </a:endParaRP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 – Continued) </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a:extLst>
              <a:ext uri="{FF2B5EF4-FFF2-40B4-BE49-F238E27FC236}">
                <a16:creationId xmlns:a16="http://schemas.microsoft.com/office/drawing/2014/main" id="{A2950BFC-6CF3-47C1-AC01-E353B7A315FB}"/>
              </a:ext>
            </a:extLst>
          </p:cNvPr>
          <p:cNvGraphicFramePr>
            <a:graphicFrameLocks noGrp="1"/>
          </p:cNvGraphicFramePr>
          <p:nvPr>
            <p:extLst>
              <p:ext uri="{D42A27DB-BD31-4B8C-83A1-F6EECF244321}">
                <p14:modId xmlns:p14="http://schemas.microsoft.com/office/powerpoint/2010/main" val="1754359819"/>
              </p:ext>
            </p:extLst>
          </p:nvPr>
        </p:nvGraphicFramePr>
        <p:xfrm>
          <a:off x="152400" y="914400"/>
          <a:ext cx="8610600" cy="19050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905000">
                <a:tc>
                  <a:txBody>
                    <a:bodyPr/>
                    <a:lstStyle/>
                    <a:p>
                      <a:r>
                        <a:rPr lang="en-US" sz="1600" b="1" kern="1200" dirty="0">
                          <a:solidFill>
                            <a:schemeClr val="tx1"/>
                          </a:solidFill>
                          <a:effectLst/>
                          <a:latin typeface="Sylfaen" pitchFamily="18" charset="0"/>
                          <a:ea typeface="+mn-ea"/>
                          <a:cs typeface="+mn-cs"/>
                        </a:rPr>
                        <a:t>Acceptance of the strict measures by the respondents in Kvemo Kartli ranges as follows: </a:t>
                      </a:r>
                    </a:p>
                    <a:p>
                      <a:pPr marL="285750" lvl="0" indent="-285750">
                        <a:buFont typeface="Arial" panose="020B0604020202020204" pitchFamily="34" charset="0"/>
                        <a:buChar char="•"/>
                      </a:pPr>
                      <a:r>
                        <a:rPr lang="en-US" sz="1600" b="1" kern="1200" dirty="0">
                          <a:solidFill>
                            <a:schemeClr val="tx1"/>
                          </a:solidFill>
                          <a:effectLst/>
                          <a:latin typeface="Sylfaen" pitchFamily="18" charset="0"/>
                          <a:ea typeface="+mn-ea"/>
                          <a:cs typeface="+mn-cs"/>
                        </a:rPr>
                        <a:t>The older the respondents are they are more receptive to the strict measures </a:t>
                      </a:r>
                      <a:endParaRPr lang="ka-GE" sz="16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Sylfaen" pitchFamily="18" charset="0"/>
                          <a:ea typeface="+mn-ea"/>
                          <a:cs typeface="+mn-cs"/>
                        </a:rPr>
                        <a:t>Along with increased trust towards the Governmental authorities, the more loyal attitude the respondents have towards the strict measures introduced by the authorities to prevent the Coronavirus </a:t>
                      </a:r>
                      <a:endParaRPr lang="ka-GE" sz="16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600" b="1" kern="1200" dirty="0">
                          <a:solidFill>
                            <a:schemeClr val="tx1"/>
                          </a:solidFill>
                          <a:effectLst/>
                          <a:latin typeface="Sylfaen" pitchFamily="18" charset="0"/>
                          <a:ea typeface="+mn-ea"/>
                          <a:cs typeface="+mn-cs"/>
                        </a:rPr>
                        <a:t>The more frequently the media outlets are used, the respondents are more receptive to imposing strict measures. </a:t>
                      </a: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420936949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p:cNvGraphicFramePr>
            <a:graphicFrameLocks noGrp="1"/>
          </p:cNvGraphicFramePr>
          <p:nvPr>
            <p:extLst>
              <p:ext uri="{D42A27DB-BD31-4B8C-83A1-F6EECF244321}">
                <p14:modId xmlns:p14="http://schemas.microsoft.com/office/powerpoint/2010/main" val="207223201"/>
              </p:ext>
            </p:extLst>
          </p:nvPr>
        </p:nvGraphicFramePr>
        <p:xfrm>
          <a:off x="173182" y="304800"/>
          <a:ext cx="3505200" cy="871728"/>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tx1"/>
                          </a:solidFill>
                          <a:effectLst/>
                          <a:latin typeface="Sylfaen" pitchFamily="18" charset="0"/>
                        </a:rPr>
                        <a:t>Carry out and plan the protective activities</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462438738"/>
              </p:ext>
            </p:extLst>
          </p:nvPr>
        </p:nvGraphicFramePr>
        <p:xfrm>
          <a:off x="173182" y="1295400"/>
          <a:ext cx="3572608" cy="57302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44109">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lt1"/>
                          </a:solidFill>
                          <a:effectLst/>
                          <a:latin typeface="Sylfaen" pitchFamily="18" charset="0"/>
                          <a:ea typeface="+mn-ea"/>
                          <a:cs typeface="+mn-cs"/>
                        </a:rPr>
                        <a:t>The respondents in both regions carried out or planned some social preventive actions with different intensity: the most supported one turned out to be the decision that minors in the family would not meet their friends.</a:t>
                      </a:r>
                      <a:endParaRPr lang="ka-GE" sz="14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3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400" b="1" kern="1200" baseline="0" dirty="0">
                          <a:solidFill>
                            <a:schemeClr val="lt1"/>
                          </a:solidFill>
                          <a:effectLst/>
                          <a:latin typeface="Sylfaen" pitchFamily="18" charset="0"/>
                          <a:ea typeface="+mn-ea"/>
                          <a:cs typeface="+mn-cs"/>
                        </a:rPr>
                        <a:t>Besides, a significant number of the respondents in both regions (around every third respondent) refused to entertain guests. </a:t>
                      </a:r>
                      <a:endParaRPr lang="ka-GE" sz="14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4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Sylfaen" pitchFamily="18" charset="0"/>
                          <a:ea typeface="+mn-ea"/>
                          <a:cs typeface="+mn-cs"/>
                        </a:rPr>
                        <a:t>It is to be noted that compared with the residents in Kvemo </a:t>
                      </a:r>
                      <a:r>
                        <a:rPr lang="en-US" sz="1400" b="1" kern="1200" dirty="0" err="1">
                          <a:solidFill>
                            <a:schemeClr val="tx1"/>
                          </a:solidFill>
                          <a:effectLst/>
                          <a:latin typeface="Sylfaen" pitchFamily="18" charset="0"/>
                          <a:ea typeface="+mn-ea"/>
                          <a:cs typeface="+mn-cs"/>
                        </a:rPr>
                        <a:t>Kartli</a:t>
                      </a:r>
                      <a:r>
                        <a:rPr lang="en-US" sz="1400" b="1" kern="1200" dirty="0">
                          <a:solidFill>
                            <a:schemeClr val="tx1"/>
                          </a:solidFill>
                          <a:effectLst/>
                          <a:latin typeface="Sylfaen" pitchFamily="18" charset="0"/>
                          <a:ea typeface="+mn-ea"/>
                          <a:cs typeface="+mn-cs"/>
                        </a:rPr>
                        <a:t> (</a:t>
                      </a:r>
                      <a:r>
                        <a:rPr lang="ka-GE" sz="1400" b="1" kern="1200" dirty="0">
                          <a:solidFill>
                            <a:schemeClr val="tx1"/>
                          </a:solidFill>
                          <a:effectLst/>
                          <a:latin typeface="Sylfaen" pitchFamily="18" charset="0"/>
                          <a:ea typeface="+mn-ea"/>
                          <a:cs typeface="+mn-cs"/>
                        </a:rPr>
                        <a:t>25%)</a:t>
                      </a:r>
                      <a:r>
                        <a:rPr lang="en-US" sz="1400" b="1" kern="1200" dirty="0">
                          <a:solidFill>
                            <a:schemeClr val="tx1"/>
                          </a:solidFill>
                          <a:effectLst/>
                          <a:latin typeface="Sylfaen" pitchFamily="18" charset="0"/>
                          <a:ea typeface="+mn-ea"/>
                          <a:cs typeface="+mn-cs"/>
                        </a:rPr>
                        <a:t>,</a:t>
                      </a:r>
                      <a:r>
                        <a:rPr lang="ka-GE" sz="1400" b="1" kern="1200" dirty="0">
                          <a:solidFill>
                            <a:schemeClr val="tx1"/>
                          </a:solidFill>
                          <a:effectLst/>
                          <a:latin typeface="Sylfaen" pitchFamily="18" charset="0"/>
                          <a:ea typeface="+mn-ea"/>
                          <a:cs typeface="+mn-cs"/>
                        </a:rPr>
                        <a:t> </a:t>
                      </a:r>
                      <a:endParaRPr lang="ka-GE" sz="1400" b="1" kern="1200" baseline="0" dirty="0">
                        <a:solidFill>
                          <a:schemeClr val="tx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400" b="1" kern="1200" dirty="0">
                          <a:solidFill>
                            <a:schemeClr val="tx1"/>
                          </a:solidFill>
                          <a:effectLst/>
                          <a:latin typeface="Sylfaen" pitchFamily="18" charset="0"/>
                          <a:ea typeface="+mn-ea"/>
                          <a:cs typeface="+mn-cs"/>
                        </a:rPr>
                        <a:t>  significantly more number of the respondents (40%) in </a:t>
                      </a:r>
                      <a:r>
                        <a:rPr lang="en-US" sz="1400" b="1" kern="1200" dirty="0" err="1">
                          <a:solidFill>
                            <a:schemeClr val="tx1"/>
                          </a:solidFill>
                          <a:effectLst/>
                          <a:latin typeface="Sylfaen" pitchFamily="18" charset="0"/>
                          <a:ea typeface="+mn-ea"/>
                          <a:cs typeface="+mn-cs"/>
                        </a:rPr>
                        <a:t>Samtskhe</a:t>
                      </a:r>
                      <a:r>
                        <a:rPr lang="en-US" sz="1400" b="1" kern="1200" dirty="0">
                          <a:solidFill>
                            <a:schemeClr val="tx1"/>
                          </a:solidFill>
                          <a:effectLst/>
                          <a:latin typeface="Sylfaen" pitchFamily="18" charset="0"/>
                          <a:ea typeface="+mn-ea"/>
                          <a:cs typeface="+mn-cs"/>
                        </a:rPr>
                        <a:t>-Javakheti stated that they did not attend any social events that they had planned to attend.</a:t>
                      </a:r>
                    </a:p>
                    <a:p>
                      <a:pPr marL="0" marR="0" lvl="0" indent="0" algn="ctr" defTabSz="914400" rtl="0" eaLnBrk="1" fontAlgn="auto" latinLnBrk="0" hangingPunct="1">
                        <a:lnSpc>
                          <a:spcPct val="100000"/>
                        </a:lnSpc>
                        <a:spcBef>
                          <a:spcPts val="0"/>
                        </a:spcBef>
                        <a:spcAft>
                          <a:spcPts val="0"/>
                        </a:spcAft>
                        <a:buClrTx/>
                        <a:buSzTx/>
                        <a:buFontTx/>
                        <a:buNone/>
                        <a:tabLst/>
                        <a:defRPr/>
                      </a:pPr>
                      <a:endParaRPr lang="ka-GE" sz="1400" b="1" kern="1200" dirty="0">
                        <a:solidFill>
                          <a:schemeClr val="lt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In regard of changes in medical or social-vital habits , the data for the target regions are similar to the tendencies in the population of Georgia. Though, one aspect is to be noted: there is a relatively higher number of the respondents who speak about increased consumption of alcohol in Akhalkalaki and </a:t>
                      </a:r>
                      <a:r>
                        <a:rPr lang="en-US" sz="1400" b="1" kern="1200" baseline="0" dirty="0" err="1">
                          <a:solidFill>
                            <a:srgbClr val="C00000"/>
                          </a:solidFill>
                          <a:effectLst/>
                          <a:latin typeface="Sylfaen" pitchFamily="18" charset="0"/>
                          <a:ea typeface="+mn-ea"/>
                          <a:cs typeface="+mn-cs"/>
                        </a:rPr>
                        <a:t>Ninotsminda</a:t>
                      </a:r>
                      <a:r>
                        <a:rPr lang="en-US" sz="1400" b="1" kern="1200" baseline="0" dirty="0">
                          <a:solidFill>
                            <a:srgbClr val="C00000"/>
                          </a:solidFill>
                          <a:effectLst/>
                          <a:latin typeface="Sylfaen" pitchFamily="18" charset="0"/>
                          <a:ea typeface="+mn-ea"/>
                          <a:cs typeface="+mn-cs"/>
                        </a:rPr>
                        <a:t> Municipalities.</a:t>
                      </a:r>
                      <a:endParaRPr lang="ka-GE" sz="1400" b="1" kern="1200" baseline="0" dirty="0">
                        <a:solidFill>
                          <a:srgbClr val="C00000"/>
                        </a:solidFill>
                        <a:effectLst/>
                        <a:latin typeface="Sylfaen" pitchFamily="18" charset="0"/>
                        <a:ea typeface="+mn-ea"/>
                        <a:cs typeface="+mn-cs"/>
                      </a:endParaRPr>
                    </a:p>
                    <a:p>
                      <a:pPr marL="0" marR="0" indent="0" algn="l" defTabSz="914400" rtl="0" eaLnBrk="1" fontAlgn="auto" latinLnBrk="0" hangingPunct="1">
                        <a:lnSpc>
                          <a:spcPct val="100000"/>
                        </a:lnSpc>
                        <a:spcBef>
                          <a:spcPts val="0"/>
                        </a:spcBef>
                        <a:spcAft>
                          <a:spcPts val="0"/>
                        </a:spcAft>
                        <a:buClrTx/>
                        <a:buSzTx/>
                        <a:buFontTx/>
                        <a:buNone/>
                        <a:tabLst/>
                        <a:defRPr/>
                      </a:pPr>
                      <a:endParaRPr lang="en-US" sz="13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5" name="Chart 4">
            <a:extLst>
              <a:ext uri="{FF2B5EF4-FFF2-40B4-BE49-F238E27FC236}">
                <a16:creationId xmlns:a16="http://schemas.microsoft.com/office/drawing/2014/main" id="{8AB885BC-AD3B-4D65-A288-CFB63447F161}"/>
              </a:ext>
            </a:extLst>
          </p:cNvPr>
          <p:cNvGraphicFramePr/>
          <p:nvPr>
            <p:extLst>
              <p:ext uri="{D42A27DB-BD31-4B8C-83A1-F6EECF244321}">
                <p14:modId xmlns:p14="http://schemas.microsoft.com/office/powerpoint/2010/main" val="1169761714"/>
              </p:ext>
            </p:extLst>
          </p:nvPr>
        </p:nvGraphicFramePr>
        <p:xfrm>
          <a:off x="4038600" y="0"/>
          <a:ext cx="5105400" cy="6858000"/>
        </p:xfrm>
        <a:graphic>
          <a:graphicData uri="http://schemas.openxmlformats.org/drawingml/2006/chart">
            <c:chart xmlns:c="http://schemas.openxmlformats.org/drawingml/2006/chart" xmlns:r="http://schemas.openxmlformats.org/officeDocument/2006/relationships" r:id="rId3"/>
          </a:graphicData>
        </a:graphic>
      </p:graphicFrame>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705936610"/>
              </p:ext>
            </p:extLst>
          </p:nvPr>
        </p:nvGraphicFramePr>
        <p:xfrm>
          <a:off x="186104" y="228600"/>
          <a:ext cx="3505200" cy="1165225"/>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tx1"/>
                          </a:solidFill>
                          <a:effectLst/>
                          <a:latin typeface="Sylfaen" pitchFamily="18" charset="0"/>
                        </a:rPr>
                        <a:t>Carry out and plan the protective activities</a:t>
                      </a:r>
                      <a:endParaRPr lang="ka-GE" sz="1800" dirty="0">
                        <a:solidFill>
                          <a:schemeClr val="tx1"/>
                        </a:solidFill>
                        <a:effectLst/>
                        <a:latin typeface="Sylfaen" pitchFamily="18" charset="0"/>
                      </a:endParaRPr>
                    </a:p>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dirty="0">
                          <a:solidFill>
                            <a:schemeClr val="tx1"/>
                          </a:solidFill>
                          <a:effectLst/>
                          <a:latin typeface="Sylfaen" pitchFamily="18" charset="0"/>
                        </a:rPr>
                        <a:t>(Cont.)</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262423760"/>
              </p:ext>
            </p:extLst>
          </p:nvPr>
        </p:nvGraphicFramePr>
        <p:xfrm>
          <a:off x="186104" y="1447800"/>
          <a:ext cx="3572608" cy="40843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b="1" kern="1200" baseline="0" dirty="0">
                          <a:solidFill>
                            <a:schemeClr val="lt1"/>
                          </a:solidFill>
                          <a:effectLst/>
                          <a:latin typeface="Sylfaen" pitchFamily="18" charset="0"/>
                          <a:ea typeface="+mn-ea"/>
                          <a:cs typeface="+mn-cs"/>
                        </a:rPr>
                        <a:t>The majority of the respondents in both regions did not change medical or social vital behaviors: </a:t>
                      </a:r>
                    </a:p>
                    <a:p>
                      <a:pPr marL="285750" indent="-285750">
                        <a:buFont typeface="Arial" panose="020B0604020202020204" pitchFamily="34" charset="0"/>
                        <a:buChar char="•"/>
                      </a:pPr>
                      <a:r>
                        <a:rPr lang="en-US" sz="1600" b="1" kern="1200" baseline="0" dirty="0">
                          <a:solidFill>
                            <a:schemeClr val="lt1"/>
                          </a:solidFill>
                          <a:effectLst/>
                          <a:latin typeface="Sylfaen" pitchFamily="18" charset="0"/>
                          <a:ea typeface="+mn-ea"/>
                          <a:cs typeface="+mn-cs"/>
                        </a:rPr>
                        <a:t>Did not reschedule the visit with a doctor;</a:t>
                      </a:r>
                    </a:p>
                    <a:p>
                      <a:pPr marL="285750" indent="-285750">
                        <a:buFont typeface="Arial" panose="020B0604020202020204" pitchFamily="34" charset="0"/>
                        <a:buChar char="•"/>
                      </a:pPr>
                      <a:r>
                        <a:rPr lang="en-US" sz="1600" b="1" kern="1200" baseline="0" dirty="0">
                          <a:solidFill>
                            <a:schemeClr val="lt1"/>
                          </a:solidFill>
                          <a:effectLst/>
                          <a:latin typeface="Sylfaen" pitchFamily="18" charset="0"/>
                          <a:ea typeface="+mn-ea"/>
                          <a:cs typeface="+mn-cs"/>
                        </a:rPr>
                        <a:t>Did not reschedule the vaccination; </a:t>
                      </a:r>
                    </a:p>
                    <a:p>
                      <a:pPr marL="285750" indent="-285750">
                        <a:buFont typeface="Arial" panose="020B0604020202020204" pitchFamily="34" charset="0"/>
                        <a:buChar char="•"/>
                      </a:pPr>
                      <a:r>
                        <a:rPr lang="en-US" sz="1600" b="1" kern="1200" baseline="0" dirty="0">
                          <a:solidFill>
                            <a:schemeClr val="lt1"/>
                          </a:solidFill>
                          <a:effectLst/>
                          <a:latin typeface="Sylfaen" pitchFamily="18" charset="0"/>
                          <a:ea typeface="+mn-ea"/>
                          <a:cs typeface="+mn-cs"/>
                        </a:rPr>
                        <a:t>Did not start consuming more alcohol; </a:t>
                      </a:r>
                    </a:p>
                    <a:p>
                      <a:pPr marL="285750" indent="-285750">
                        <a:buFont typeface="Arial" panose="020B0604020202020204" pitchFamily="34" charset="0"/>
                        <a:buChar char="•"/>
                      </a:pPr>
                      <a:r>
                        <a:rPr lang="en-US" sz="1600" b="1" kern="1200" baseline="0" dirty="0">
                          <a:solidFill>
                            <a:schemeClr val="lt1"/>
                          </a:solidFill>
                          <a:effectLst/>
                          <a:latin typeface="Sylfaen" pitchFamily="18" charset="0"/>
                          <a:ea typeface="+mn-ea"/>
                          <a:cs typeface="+mn-cs"/>
                        </a:rPr>
                        <a:t>Did not start consuming more unhealth foods. </a:t>
                      </a:r>
                      <a:endParaRPr lang="ka-GE" sz="1600" b="1" kern="1200" baseline="0" dirty="0">
                        <a:solidFill>
                          <a:schemeClr val="lt1"/>
                        </a:solidFill>
                        <a:effectLst/>
                        <a:latin typeface="Sylfaen" pitchFamily="18" charset="0"/>
                        <a:ea typeface="+mn-ea"/>
                        <a:cs typeface="+mn-cs"/>
                      </a:endParaRPr>
                    </a:p>
                    <a:p>
                      <a:endParaRPr lang="ka-GE" sz="1200" b="1" kern="1200" dirty="0">
                        <a:solidFill>
                          <a:schemeClr val="tx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In regard of changes in medical or social-vital habits , the data for the target regions are similar to the tendencies in the population of Georgia. Though, one aspect is to be noted: there is a relatively higher number of the respondents who speak about the increased consumption of alcohol in Akhalkalaki and Ninotsminda Municipalities.</a:t>
                      </a:r>
                      <a:endParaRPr lang="ka-GE" sz="1200" b="1" kern="1200" baseline="0" dirty="0">
                        <a:solidFill>
                          <a:srgbClr val="C00000"/>
                        </a:solidFill>
                        <a:effectLst/>
                        <a:latin typeface="Sylfaen" pitchFamily="18" charset="0"/>
                        <a:ea typeface="+mn-ea"/>
                        <a:cs typeface="+mn-cs"/>
                      </a:endParaRPr>
                    </a:p>
                    <a:p>
                      <a:pPr algn="ct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712032433"/>
              </p:ext>
            </p:extLst>
          </p:nvPr>
        </p:nvGraphicFramePr>
        <p:xfrm>
          <a:off x="4358640" y="0"/>
          <a:ext cx="4785360" cy="6858000"/>
        </p:xfrm>
        <a:graphic>
          <a:graphicData uri="http://schemas.openxmlformats.org/drawingml/2006/chart">
            <c:chart xmlns:c="http://schemas.openxmlformats.org/drawingml/2006/chart" xmlns:r="http://schemas.openxmlformats.org/officeDocument/2006/relationships" r:id="rId3"/>
          </a:graphicData>
        </a:graphic>
      </p:graphicFrame>
      <p:sp>
        <p:nvSpPr>
          <p:cNvPr id="12" name="Text Box 203">
            <a:extLst>
              <a:ext uri="{FF2B5EF4-FFF2-40B4-BE49-F238E27FC236}">
                <a16:creationId xmlns:a16="http://schemas.microsoft.com/office/drawing/2014/main" id="{EC3F8DB3-69A6-46F7-A28D-0D91C182D7EF}"/>
              </a:ext>
            </a:extLst>
          </p:cNvPr>
          <p:cNvSpPr txBox="1"/>
          <p:nvPr/>
        </p:nvSpPr>
        <p:spPr>
          <a:xfrm>
            <a:off x="5181600" y="6553200"/>
            <a:ext cx="1142997" cy="184206"/>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Samtskhe-Javakheti</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3" name="Text Box 203">
            <a:extLst>
              <a:ext uri="{FF2B5EF4-FFF2-40B4-BE49-F238E27FC236}">
                <a16:creationId xmlns:a16="http://schemas.microsoft.com/office/drawing/2014/main" id="{1178EFD5-0C43-4046-B7F8-403CBA3D5BD6}"/>
              </a:ext>
            </a:extLst>
          </p:cNvPr>
          <p:cNvSpPr txBox="1"/>
          <p:nvPr/>
        </p:nvSpPr>
        <p:spPr>
          <a:xfrm>
            <a:off x="6467311" y="6553200"/>
            <a:ext cx="914428" cy="184138"/>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Kvemo Kartli</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sp>
        <p:nvSpPr>
          <p:cNvPr id="14" name="Text Box 203">
            <a:extLst>
              <a:ext uri="{FF2B5EF4-FFF2-40B4-BE49-F238E27FC236}">
                <a16:creationId xmlns:a16="http://schemas.microsoft.com/office/drawing/2014/main" id="{5A767D45-2D67-4A75-8651-15D920E9306C}"/>
              </a:ext>
            </a:extLst>
          </p:cNvPr>
          <p:cNvSpPr txBox="1"/>
          <p:nvPr/>
        </p:nvSpPr>
        <p:spPr>
          <a:xfrm>
            <a:off x="7620000" y="6559550"/>
            <a:ext cx="914428" cy="184138"/>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marL="0" marR="0">
              <a:lnSpc>
                <a:spcPct val="107000"/>
              </a:lnSpc>
              <a:spcBef>
                <a:spcPts val="0"/>
              </a:spcBef>
              <a:spcAft>
                <a:spcPts val="800"/>
              </a:spcAft>
            </a:pPr>
            <a:r>
              <a:rPr lang="en-US" sz="800" dirty="0">
                <a:effectLst/>
                <a:latin typeface="Arial" panose="020B0604020202020204" pitchFamily="34" charset="0"/>
                <a:ea typeface="Calibri" panose="020F0502020204030204" pitchFamily="34" charset="0"/>
                <a:cs typeface="Times New Roman" panose="02020603050405020304" pitchFamily="18" charset="0"/>
              </a:rPr>
              <a:t>Third Wave</a:t>
            </a:r>
            <a:endParaRPr lang="en-US" sz="800" dirty="0">
              <a:effectLst/>
              <a:latin typeface="Calibri" panose="020F0502020204030204" pitchFamily="34" charset="0"/>
              <a:ea typeface="Calibri" panose="020F0502020204030204" pitchFamily="34" charset="0"/>
              <a:cs typeface="Times New Roman" panose="02020603050405020304" pitchFamily="18" charset="0"/>
            </a:endParaRPr>
          </a:p>
        </p:txBody>
      </p:sp>
      <p:grpSp>
        <p:nvGrpSpPr>
          <p:cNvPr id="2" name="Group 1">
            <a:extLst>
              <a:ext uri="{FF2B5EF4-FFF2-40B4-BE49-F238E27FC236}">
                <a16:creationId xmlns:a16="http://schemas.microsoft.com/office/drawing/2014/main" id="{CDE255EA-9DA0-45FA-98B5-574594902E1E}"/>
              </a:ext>
            </a:extLst>
          </p:cNvPr>
          <p:cNvGrpSpPr/>
          <p:nvPr/>
        </p:nvGrpSpPr>
        <p:grpSpPr>
          <a:xfrm>
            <a:off x="5181600" y="749984"/>
            <a:ext cx="1949355" cy="5587270"/>
            <a:chOff x="5181600" y="749984"/>
            <a:chExt cx="1949355" cy="5587270"/>
          </a:xfrm>
        </p:grpSpPr>
        <p:sp>
          <p:nvSpPr>
            <p:cNvPr id="15" name="Text Box 198">
              <a:extLst>
                <a:ext uri="{FF2B5EF4-FFF2-40B4-BE49-F238E27FC236}">
                  <a16:creationId xmlns:a16="http://schemas.microsoft.com/office/drawing/2014/main" id="{4362BFB4-0FD0-4C87-B72D-9AA695A7A44C}"/>
                </a:ext>
              </a:extLst>
            </p:cNvPr>
            <p:cNvSpPr txBox="1"/>
            <p:nvPr/>
          </p:nvSpPr>
          <p:spPr>
            <a:xfrm>
              <a:off x="5220973" y="749984"/>
              <a:ext cx="1865627" cy="1028017"/>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dirty="0">
                  <a:latin typeface="+mj-lt"/>
                  <a:cs typeface="Times New Roman" panose="02020603050405020304" pitchFamily="18" charset="0"/>
                </a:rPr>
                <a:t>Done</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Plan to do</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Have not done and not planning to do </a:t>
              </a:r>
            </a:p>
          </p:txBody>
        </p:sp>
        <p:sp>
          <p:nvSpPr>
            <p:cNvPr id="16" name="Text Box 198">
              <a:extLst>
                <a:ext uri="{FF2B5EF4-FFF2-40B4-BE49-F238E27FC236}">
                  <a16:creationId xmlns:a16="http://schemas.microsoft.com/office/drawing/2014/main" id="{5EEAAA18-3241-4970-9A8F-C5CE5E5CD84E}"/>
                </a:ext>
              </a:extLst>
            </p:cNvPr>
            <p:cNvSpPr txBox="1"/>
            <p:nvPr/>
          </p:nvSpPr>
          <p:spPr>
            <a:xfrm>
              <a:off x="5220973" y="1905000"/>
              <a:ext cx="1865627" cy="1028017"/>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dirty="0">
                  <a:latin typeface="+mj-lt"/>
                  <a:cs typeface="Times New Roman" panose="02020603050405020304" pitchFamily="18" charset="0"/>
                </a:rPr>
                <a:t>Done</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Plan to do</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Have not done and not planning to do </a:t>
              </a:r>
            </a:p>
          </p:txBody>
        </p:sp>
        <p:sp>
          <p:nvSpPr>
            <p:cNvPr id="17" name="Text Box 198">
              <a:extLst>
                <a:ext uri="{FF2B5EF4-FFF2-40B4-BE49-F238E27FC236}">
                  <a16:creationId xmlns:a16="http://schemas.microsoft.com/office/drawing/2014/main" id="{0CF276D8-AF55-4BA0-AFAC-5EE6BEAFF947}"/>
                </a:ext>
              </a:extLst>
            </p:cNvPr>
            <p:cNvSpPr txBox="1"/>
            <p:nvPr/>
          </p:nvSpPr>
          <p:spPr>
            <a:xfrm>
              <a:off x="5220973" y="3039545"/>
              <a:ext cx="1865627" cy="1007412"/>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dirty="0">
                  <a:latin typeface="+mj-lt"/>
                  <a:cs typeface="Times New Roman" panose="02020603050405020304" pitchFamily="18" charset="0"/>
                </a:rPr>
                <a:t>Done</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Plan to do</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Have not done and not planning to do </a:t>
              </a:r>
            </a:p>
          </p:txBody>
        </p:sp>
        <p:sp>
          <p:nvSpPr>
            <p:cNvPr id="18" name="Text Box 198">
              <a:extLst>
                <a:ext uri="{FF2B5EF4-FFF2-40B4-BE49-F238E27FC236}">
                  <a16:creationId xmlns:a16="http://schemas.microsoft.com/office/drawing/2014/main" id="{A0546DDA-6832-4073-B244-CB6B40D5649F}"/>
                </a:ext>
              </a:extLst>
            </p:cNvPr>
            <p:cNvSpPr txBox="1"/>
            <p:nvPr/>
          </p:nvSpPr>
          <p:spPr>
            <a:xfrm>
              <a:off x="5181600" y="4160382"/>
              <a:ext cx="1949355" cy="1028017"/>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dirty="0">
                  <a:latin typeface="+mj-lt"/>
                  <a:cs typeface="Times New Roman" panose="02020603050405020304" pitchFamily="18" charset="0"/>
                </a:rPr>
                <a:t>Done</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Plan to do</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Have not done and not planning to do </a:t>
              </a:r>
            </a:p>
          </p:txBody>
        </p:sp>
        <p:sp>
          <p:nvSpPr>
            <p:cNvPr id="19" name="Text Box 198">
              <a:extLst>
                <a:ext uri="{FF2B5EF4-FFF2-40B4-BE49-F238E27FC236}">
                  <a16:creationId xmlns:a16="http://schemas.microsoft.com/office/drawing/2014/main" id="{70B1F5B3-0FDC-40C9-8FAA-C9812923F871}"/>
                </a:ext>
              </a:extLst>
            </p:cNvPr>
            <p:cNvSpPr txBox="1"/>
            <p:nvPr/>
          </p:nvSpPr>
          <p:spPr>
            <a:xfrm>
              <a:off x="5181600" y="5309237"/>
              <a:ext cx="1949355" cy="1028017"/>
            </a:xfrm>
            <a:prstGeom prst="rect">
              <a:avLst/>
            </a:prstGeom>
            <a:solidFill>
              <a:schemeClr val="lt1"/>
            </a:solidFill>
            <a:ln w="6350">
              <a:solidFill>
                <a:schemeClr val="bg1"/>
              </a:solidFill>
            </a:ln>
          </p:spPr>
          <p:txBody>
            <a:bodyPr rot="0" spcFirstLastPara="0" vert="horz" wrap="square" lIns="91440" tIns="45720" rIns="91440" bIns="45720" numCol="1" spcCol="0" rtlCol="0" fromWordArt="0" anchor="t" anchorCtr="0" forceAA="0" compatLnSpc="1">
              <a:prstTxWarp prst="textNoShape">
                <a:avLst/>
              </a:prstTxWarp>
              <a:noAutofit/>
            </a:bodyPr>
            <a:lstStyle>
              <a:lvl1pPr marL="0" indent="0">
                <a:defRPr sz="1100">
                  <a:latin typeface="+mn-lt"/>
                  <a:ea typeface="+mn-ea"/>
                  <a:cs typeface="+mn-cs"/>
                </a:defRPr>
              </a:lvl1pPr>
              <a:lvl2pPr marL="457200" indent="0">
                <a:defRPr sz="1100">
                  <a:latin typeface="+mn-lt"/>
                  <a:ea typeface="+mn-ea"/>
                  <a:cs typeface="+mn-cs"/>
                </a:defRPr>
              </a:lvl2pPr>
              <a:lvl3pPr marL="914400" indent="0">
                <a:defRPr sz="1100">
                  <a:latin typeface="+mn-lt"/>
                  <a:ea typeface="+mn-ea"/>
                  <a:cs typeface="+mn-cs"/>
                </a:defRPr>
              </a:lvl3pPr>
              <a:lvl4pPr marL="1371600" indent="0">
                <a:defRPr sz="1100">
                  <a:latin typeface="+mn-lt"/>
                  <a:ea typeface="+mn-ea"/>
                  <a:cs typeface="+mn-cs"/>
                </a:defRPr>
              </a:lvl4pPr>
              <a:lvl5pPr marL="1828800" indent="0">
                <a:defRPr sz="1100">
                  <a:latin typeface="+mn-lt"/>
                  <a:ea typeface="+mn-ea"/>
                  <a:cs typeface="+mn-cs"/>
                </a:defRPr>
              </a:lvl5pPr>
              <a:lvl6pPr marL="2286000" indent="0">
                <a:defRPr sz="1100">
                  <a:latin typeface="+mn-lt"/>
                  <a:ea typeface="+mn-ea"/>
                  <a:cs typeface="+mn-cs"/>
                </a:defRPr>
              </a:lvl6pPr>
              <a:lvl7pPr marL="2743200" indent="0">
                <a:defRPr sz="1100">
                  <a:latin typeface="+mn-lt"/>
                  <a:ea typeface="+mn-ea"/>
                  <a:cs typeface="+mn-cs"/>
                </a:defRPr>
              </a:lvl7pPr>
              <a:lvl8pPr marL="3200400" indent="0">
                <a:defRPr sz="1100">
                  <a:latin typeface="+mn-lt"/>
                  <a:ea typeface="+mn-ea"/>
                  <a:cs typeface="+mn-cs"/>
                </a:defRPr>
              </a:lvl8pPr>
              <a:lvl9pPr marL="3657600" indent="0">
                <a:defRPr sz="1100">
                  <a:latin typeface="+mn-lt"/>
                  <a:ea typeface="+mn-ea"/>
                  <a:cs typeface="+mn-cs"/>
                </a:defRPr>
              </a:lvl9pPr>
            </a:lstStyle>
            <a:p>
              <a:pPr algn="r"/>
              <a:r>
                <a:rPr lang="en-US" sz="800" dirty="0">
                  <a:latin typeface="+mj-lt"/>
                  <a:cs typeface="Times New Roman" panose="02020603050405020304" pitchFamily="18" charset="0"/>
                </a:rPr>
                <a:t>Done</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Plan to do</a:t>
              </a:r>
            </a:p>
            <a:p>
              <a:pPr algn="r"/>
              <a:endParaRPr lang="en-US" sz="800" dirty="0">
                <a:latin typeface="+mj-lt"/>
                <a:cs typeface="Times New Roman" panose="02020603050405020304" pitchFamily="18" charset="0"/>
              </a:endParaRPr>
            </a:p>
            <a:p>
              <a:pPr algn="r"/>
              <a:endParaRPr lang="en-US" sz="800" dirty="0">
                <a:latin typeface="+mj-lt"/>
                <a:cs typeface="Times New Roman" panose="02020603050405020304" pitchFamily="18" charset="0"/>
              </a:endParaRPr>
            </a:p>
            <a:p>
              <a:pPr algn="r"/>
              <a:r>
                <a:rPr lang="en-US" sz="800" dirty="0">
                  <a:latin typeface="+mj-lt"/>
                  <a:cs typeface="Times New Roman" panose="02020603050405020304" pitchFamily="18" charset="0"/>
                </a:rPr>
                <a:t>Have not done and not planning to do </a:t>
              </a:r>
            </a:p>
          </p:txBody>
        </p:sp>
      </p:grpSp>
    </p:spTree>
    <p:extLst>
      <p:ext uri="{BB962C8B-B14F-4D97-AF65-F5344CB8AC3E}">
        <p14:creationId xmlns:p14="http://schemas.microsoft.com/office/powerpoint/2010/main" val="340310687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 calcmode="lin" valueType="num">
                                      <p:cBhvr additive="base">
                                        <p:cTn id="7" dur="500" fill="hold"/>
                                        <p:tgtEl>
                                          <p:spTgt spid="4"/>
                                        </p:tgtEl>
                                        <p:attrNameLst>
                                          <p:attrName>ppt_x</p:attrName>
                                        </p:attrNameLst>
                                      </p:cBhvr>
                                      <p:tavLst>
                                        <p:tav tm="0">
                                          <p:val>
                                            <p:strVal val="#ppt_x"/>
                                          </p:val>
                                        </p:tav>
                                        <p:tav tm="100000">
                                          <p:val>
                                            <p:strVal val="#ppt_x"/>
                                          </p:val>
                                        </p:tav>
                                      </p:tavLst>
                                    </p:anim>
                                    <p:anim calcmode="lin" valueType="num">
                                      <p:cBhvr additive="base">
                                        <p:cTn id="8" dur="500" fill="hold"/>
                                        <p:tgtEl>
                                          <p:spTgt spid="4"/>
                                        </p:tgtEl>
                                        <p:attrNameLst>
                                          <p:attrName>ppt_y</p:attrName>
                                        </p:attrNameLst>
                                      </p:cBhvr>
                                      <p:tavLst>
                                        <p:tav tm="0">
                                          <p:val>
                                            <p:strVal val="1+#ppt_h/2"/>
                                          </p:val>
                                        </p:tav>
                                        <p:tav tm="100000">
                                          <p:val>
                                            <p:strVal val="#ppt_y"/>
                                          </p:val>
                                        </p:tav>
                                      </p:tavLst>
                                    </p:anim>
                                  </p:childTnLst>
                                </p:cTn>
                              </p:par>
                            </p:childTnLst>
                          </p:cTn>
                        </p:par>
                      </p:childTnLst>
                    </p:cTn>
                  </p:par>
                  <p:par>
                    <p:cTn id="9" fill="hold">
                      <p:stCondLst>
                        <p:cond delay="indefinite"/>
                      </p:stCondLst>
                      <p:childTnLst>
                        <p:par>
                          <p:cTn id="10" fill="hold">
                            <p:stCondLst>
                              <p:cond delay="0"/>
                            </p:stCondLst>
                            <p:childTnLst>
                              <p:par>
                                <p:cTn id="11" presetID="2" presetClass="entr" presetSubtype="4" fill="hold" nodeType="clickEffect">
                                  <p:stCondLst>
                                    <p:cond delay="0"/>
                                  </p:stCondLst>
                                  <p:childTnLst>
                                    <p:set>
                                      <p:cBhvr>
                                        <p:cTn id="12" dur="1" fill="hold">
                                          <p:stCondLst>
                                            <p:cond delay="0"/>
                                          </p:stCondLst>
                                        </p:cTn>
                                        <p:tgtEl>
                                          <p:spTgt spid="5"/>
                                        </p:tgtEl>
                                        <p:attrNameLst>
                                          <p:attrName>style.visibility</p:attrName>
                                        </p:attrNameLst>
                                      </p:cBhvr>
                                      <p:to>
                                        <p:strVal val="visible"/>
                                      </p:to>
                                    </p:set>
                                    <p:anim calcmode="lin" valueType="num">
                                      <p:cBhvr additive="base">
                                        <p:cTn id="13" dur="500" fill="hold"/>
                                        <p:tgtEl>
                                          <p:spTgt spid="5"/>
                                        </p:tgtEl>
                                        <p:attrNameLst>
                                          <p:attrName>ppt_x</p:attrName>
                                        </p:attrNameLst>
                                      </p:cBhvr>
                                      <p:tavLst>
                                        <p:tav tm="0">
                                          <p:val>
                                            <p:strVal val="#ppt_x"/>
                                          </p:val>
                                        </p:tav>
                                        <p:tav tm="100000">
                                          <p:val>
                                            <p:strVal val="#ppt_x"/>
                                          </p:val>
                                        </p:tav>
                                      </p:tavLst>
                                    </p:anim>
                                    <p:anim calcmode="lin" valueType="num">
                                      <p:cBhvr additive="base">
                                        <p:cTn id="14" dur="500" fill="hold"/>
                                        <p:tgtEl>
                                          <p:spTgt spid="5"/>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769896560"/>
              </p:ext>
            </p:extLst>
          </p:nvPr>
        </p:nvGraphicFramePr>
        <p:xfrm>
          <a:off x="152400" y="381000"/>
          <a:ext cx="8610600" cy="457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ea typeface="+mn-ea"/>
                          <a:cs typeface="+mn-cs"/>
                        </a:rPr>
                        <a:t>Planning Protective Measures</a:t>
                      </a:r>
                      <a:r>
                        <a:rPr lang="ka-GE" sz="1800" baseline="0" dirty="0">
                          <a:solidFill>
                            <a:schemeClr val="tx1"/>
                          </a:solidFill>
                          <a:effectLst/>
                          <a:latin typeface="Sylfaen" pitchFamily="18" charset="0"/>
                          <a:ea typeface="+mn-ea"/>
                          <a:cs typeface="+mn-cs"/>
                        </a:rPr>
                        <a:t> </a:t>
                      </a: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32359458"/>
              </p:ext>
            </p:extLst>
          </p:nvPr>
        </p:nvGraphicFramePr>
        <p:xfrm>
          <a:off x="152400" y="914400"/>
          <a:ext cx="8610600" cy="109728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90600">
                <a:tc>
                  <a:txBody>
                    <a:bodyPr/>
                    <a:lstStyle/>
                    <a:p>
                      <a:pPr lvl="0"/>
                      <a:r>
                        <a:rPr lang="en-US" sz="1400" b="1" u="sng" kern="1200" dirty="0">
                          <a:solidFill>
                            <a:schemeClr val="tx1"/>
                          </a:solidFill>
                          <a:effectLst/>
                          <a:latin typeface="Sylfaen" pitchFamily="18" charset="0"/>
                          <a:ea typeface="+mn-ea"/>
                          <a:cs typeface="+mn-cs"/>
                        </a:rPr>
                        <a:t>Samtskhe-Javakheti:</a:t>
                      </a:r>
                      <a:endParaRPr lang="ka-GE" sz="1400" b="1" u="sng" kern="1200" dirty="0">
                        <a:solidFill>
                          <a:schemeClr val="tx1"/>
                        </a:solidFill>
                        <a:effectLst/>
                        <a:latin typeface="Sylfaen" pitchFamily="18"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Increasing trust in the Government authorities is positively reflected in observing the preventive measures </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u="none" kern="1200" dirty="0">
                          <a:solidFill>
                            <a:schemeClr val="tx1"/>
                          </a:solidFill>
                          <a:effectLst/>
                          <a:latin typeface="Sylfaen" pitchFamily="18" charset="0"/>
                          <a:ea typeface="+mn-ea"/>
                          <a:cs typeface="+mn-cs"/>
                        </a:rPr>
                        <a:t>The more closely the respondents perceive the virus to be, the more they observe the prevention rules </a:t>
                      </a:r>
                    </a:p>
                    <a:p>
                      <a:pPr marL="285750" lvl="0" indent="-285750">
                        <a:buFont typeface="Arial" panose="020B0604020202020204" pitchFamily="34" charset="0"/>
                        <a:buChar char="•"/>
                      </a:pPr>
                      <a:endParaRPr lang="en-US" sz="1400" b="1" kern="1200" dirty="0">
                        <a:solidFill>
                          <a:schemeClr val="tx1"/>
                        </a:solidFill>
                        <a:effectLst/>
                        <a:latin typeface="Sylfaen" pitchFamily="18" charset="0"/>
                        <a:ea typeface="+mn-ea"/>
                        <a:cs typeface="+mn-cs"/>
                      </a:endParaRPr>
                    </a:p>
                    <a:p>
                      <a:pPr lvl="0"/>
                      <a:endParaRPr lang="ka-GE" sz="800" b="1" kern="1200" dirty="0">
                        <a:solidFill>
                          <a:schemeClr val="tx1"/>
                        </a:solidFill>
                        <a:effectLst/>
                        <a:latin typeface="Sylfaen" pitchFamily="18" charset="0"/>
                        <a:ea typeface="+mn-ea"/>
                        <a:cs typeface="+mn-cs"/>
                      </a:endParaRPr>
                    </a:p>
                    <a:p>
                      <a:endParaRPr lang="en-US" sz="8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p:cNvGraphicFramePr>
            <a:graphicFrameLocks noGrp="1"/>
          </p:cNvGraphicFramePr>
          <p:nvPr>
            <p:extLst>
              <p:ext uri="{D42A27DB-BD31-4B8C-83A1-F6EECF244321}">
                <p14:modId xmlns:p14="http://schemas.microsoft.com/office/powerpoint/2010/main" val="3126790683"/>
              </p:ext>
            </p:extLst>
          </p:nvPr>
        </p:nvGraphicFramePr>
        <p:xfrm>
          <a:off x="152400" y="2133600"/>
          <a:ext cx="8610602" cy="1544955"/>
        </p:xfrm>
        <a:graphic>
          <a:graphicData uri="http://schemas.openxmlformats.org/drawingml/2006/table">
            <a:tbl>
              <a:tblPr firstRow="1" firstCol="1" bandRow="1">
                <a:tableStyleId>{5C22544A-7EE6-4342-B048-85BDC9FD1C3A}</a:tableStyleId>
              </a:tblPr>
              <a:tblGrid>
                <a:gridCol w="3977390">
                  <a:extLst>
                    <a:ext uri="{9D8B030D-6E8A-4147-A177-3AD203B41FA5}">
                      <a16:colId xmlns:a16="http://schemas.microsoft.com/office/drawing/2014/main" val="1782420143"/>
                    </a:ext>
                  </a:extLst>
                </a:gridCol>
                <a:gridCol w="1869765">
                  <a:extLst>
                    <a:ext uri="{9D8B030D-6E8A-4147-A177-3AD203B41FA5}">
                      <a16:colId xmlns:a16="http://schemas.microsoft.com/office/drawing/2014/main" val="72226943"/>
                    </a:ext>
                  </a:extLst>
                </a:gridCol>
                <a:gridCol w="1869765">
                  <a:extLst>
                    <a:ext uri="{9D8B030D-6E8A-4147-A177-3AD203B41FA5}">
                      <a16:colId xmlns:a16="http://schemas.microsoft.com/office/drawing/2014/main" val="2026281999"/>
                    </a:ext>
                  </a:extLst>
                </a:gridCol>
                <a:gridCol w="893682">
                  <a:extLst>
                    <a:ext uri="{9D8B030D-6E8A-4147-A177-3AD203B41FA5}">
                      <a16:colId xmlns:a16="http://schemas.microsoft.com/office/drawing/2014/main" val="3979622396"/>
                    </a:ext>
                  </a:extLst>
                </a:gridCol>
              </a:tblGrid>
              <a:tr h="379730">
                <a:tc rowSpan="2">
                  <a:txBody>
                    <a:bodyPr/>
                    <a:lstStyle/>
                    <a:p>
                      <a:pPr marL="0" marR="0">
                        <a:lnSpc>
                          <a:spcPct val="107000"/>
                        </a:lnSpc>
                        <a:spcBef>
                          <a:spcPts val="0"/>
                        </a:spcBef>
                        <a:spcAft>
                          <a:spcPts val="800"/>
                        </a:spcAft>
                      </a:pPr>
                      <a:r>
                        <a:rPr lang="en-US" sz="1100" dirty="0">
                          <a:effectLst/>
                          <a:latin typeface="Sylfaen" pitchFamily="18" charset="0"/>
                          <a:ea typeface="Calibri" panose="020F0502020204030204" pitchFamily="34" charset="0"/>
                          <a:cs typeface="Times New Roman" panose="02020603050405020304" pitchFamily="18" charset="0"/>
                        </a:rPr>
                        <a:t>Samtskhe-Javakheti</a:t>
                      </a:r>
                    </a:p>
                  </a:txBody>
                  <a:tcPr marL="68580" marR="68580" marT="9525" marB="0" anchor="ctr"/>
                </a:tc>
                <a:tc gridSpan="3">
                  <a:txBody>
                    <a:bodyPr/>
                    <a:lstStyle/>
                    <a:p>
                      <a:pPr marL="0" marR="0">
                        <a:lnSpc>
                          <a:spcPct val="107000"/>
                        </a:lnSpc>
                        <a:spcBef>
                          <a:spcPts val="0"/>
                        </a:spcBef>
                        <a:spcAft>
                          <a:spcPts val="800"/>
                        </a:spcAft>
                      </a:pPr>
                      <a:r>
                        <a:rPr lang="en-US" sz="1100" b="1" kern="1200" dirty="0">
                          <a:solidFill>
                            <a:schemeClr val="lt1"/>
                          </a:solidFill>
                          <a:effectLst/>
                          <a:latin typeface="+mn-lt"/>
                          <a:ea typeface="+mn-ea"/>
                          <a:cs typeface="+mn-cs"/>
                        </a:rPr>
                        <a:t>Implementation of preventive measures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432515635"/>
                  </a:ext>
                </a:extLst>
              </a:tr>
              <a:tr h="371475">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908372624"/>
                  </a:ext>
                </a:extLst>
              </a:tr>
              <a:tr h="422275">
                <a:tc>
                  <a:txBody>
                    <a:bodyPr/>
                    <a:lstStyle/>
                    <a:p>
                      <a:pPr marL="0" marR="0">
                        <a:lnSpc>
                          <a:spcPct val="107000"/>
                        </a:lnSpc>
                        <a:spcBef>
                          <a:spcPts val="0"/>
                        </a:spcBef>
                        <a:spcAft>
                          <a:spcPts val="800"/>
                        </a:spcAft>
                      </a:pPr>
                      <a:r>
                        <a:rPr lang="en-US" sz="1100" dirty="0">
                          <a:effectLst/>
                          <a:latin typeface="Sylfaen" pitchFamily="18" charset="0"/>
                          <a:ea typeface="Calibri" panose="020F0502020204030204" pitchFamily="34" charset="0"/>
                          <a:cs typeface="Times New Roman" panose="02020603050405020304" pitchFamily="18" charset="0"/>
                        </a:rPr>
                        <a:t>Trust in the Governmental authorities </a:t>
                      </a:r>
                    </a:p>
                  </a:txBody>
                  <a:tcPr marL="68580" marR="68580" marT="9525" marB="0" anchor="ctr"/>
                </a:tc>
                <a:tc>
                  <a:txBody>
                    <a:bodyPr/>
                    <a:lstStyle/>
                    <a:p>
                      <a:pPr marL="0" marR="0" algn="ctr">
                        <a:lnSpc>
                          <a:spcPct val="107000"/>
                        </a:lnSpc>
                        <a:spcBef>
                          <a:spcPts val="0"/>
                        </a:spcBef>
                        <a:spcAft>
                          <a:spcPts val="0"/>
                        </a:spcAft>
                      </a:pPr>
                      <a:r>
                        <a:rPr lang="en-US" sz="1050" dirty="0">
                          <a:effectLst/>
                          <a:latin typeface="Sylfaen" pitchFamily="18" charset="0"/>
                        </a:rPr>
                        <a:t>0.22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0.06 – 0.37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0.007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59263791"/>
                  </a:ext>
                </a:extLst>
              </a:tr>
              <a:tr h="371475">
                <a:tc>
                  <a:txBody>
                    <a:bodyPr/>
                    <a:lstStyle/>
                    <a:p>
                      <a:pPr marL="0" marR="0">
                        <a:lnSpc>
                          <a:spcPct val="107000"/>
                        </a:lnSpc>
                        <a:spcBef>
                          <a:spcPts val="0"/>
                        </a:spcBef>
                        <a:spcAft>
                          <a:spcPts val="800"/>
                        </a:spcAft>
                      </a:pPr>
                      <a:r>
                        <a:rPr lang="en-US" sz="1100" b="1" kern="1200" dirty="0">
                          <a:solidFill>
                            <a:schemeClr val="lt1"/>
                          </a:solidFill>
                          <a:effectLst/>
                          <a:latin typeface="Sylfaen" pitchFamily="18" charset="0"/>
                          <a:ea typeface="+mn-ea"/>
                          <a:cs typeface="Times New Roman" panose="02020603050405020304" pitchFamily="18" charset="0"/>
                        </a:rPr>
                        <a:t>Feeling proximity of virus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gn="ctr">
                        <a:lnSpc>
                          <a:spcPct val="107000"/>
                        </a:lnSpc>
                        <a:spcBef>
                          <a:spcPts val="0"/>
                        </a:spcBef>
                        <a:spcAft>
                          <a:spcPts val="0"/>
                        </a:spcAft>
                      </a:pPr>
                      <a:r>
                        <a:rPr lang="en-US" sz="1050" dirty="0">
                          <a:effectLst/>
                          <a:latin typeface="Sylfaen" pitchFamily="18" charset="0"/>
                        </a:rPr>
                        <a:t>0.16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0.05 – 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gn="ctr">
                        <a:lnSpc>
                          <a:spcPct val="107000"/>
                        </a:lnSpc>
                        <a:spcBef>
                          <a:spcPts val="0"/>
                        </a:spcBef>
                        <a:spcAft>
                          <a:spcPts val="0"/>
                        </a:spcAft>
                      </a:pPr>
                      <a:r>
                        <a:rPr lang="en-US" sz="1050" dirty="0">
                          <a:effectLst/>
                          <a:latin typeface="Sylfaen" pitchFamily="18" charset="0"/>
                        </a:rPr>
                        <a:t>0.004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157948836"/>
                  </a:ext>
                </a:extLst>
              </a:tr>
            </a:tbl>
          </a:graphicData>
        </a:graphic>
      </p:graphicFrame>
      <p:sp>
        <p:nvSpPr>
          <p:cNvPr id="6" name="Rectangle 5"/>
          <p:cNvSpPr/>
          <p:nvPr/>
        </p:nvSpPr>
        <p:spPr>
          <a:xfrm>
            <a:off x="152400" y="3699164"/>
            <a:ext cx="8610600" cy="1384995"/>
          </a:xfrm>
          <a:prstGeom prst="rect">
            <a:avLst/>
          </a:prstGeom>
        </p:spPr>
        <p:txBody>
          <a:bodyPr wrap="square">
            <a:spAutoFit/>
          </a:bodyPr>
          <a:lstStyle/>
          <a:p>
            <a:pPr lvl="0"/>
            <a:r>
              <a:rPr lang="en-US" sz="1400" b="1" u="sng" dirty="0">
                <a:latin typeface="Sylfaen" pitchFamily="18" charset="0"/>
              </a:rPr>
              <a:t>Kvemo-Kartli:</a:t>
            </a:r>
            <a:endParaRPr lang="ka-GE" sz="1400" b="1" u="sng" dirty="0">
              <a:latin typeface="Sylfaen" pitchFamily="18" charset="0"/>
            </a:endParaRPr>
          </a:p>
          <a:p>
            <a:pPr marL="285750" indent="-285750">
              <a:buFont typeface="Arial" panose="020B0604020202020204" pitchFamily="34" charset="0"/>
              <a:buChar char="•"/>
            </a:pPr>
            <a:r>
              <a:rPr lang="en-US" sz="1400" b="1" dirty="0">
                <a:latin typeface="Sylfaen" pitchFamily="18" charset="0"/>
              </a:rPr>
              <a:t>Women, compared with men, observe the preventive measures more. </a:t>
            </a:r>
          </a:p>
          <a:p>
            <a:pPr marL="285750" indent="-285750">
              <a:buFont typeface="Arial" panose="020B0604020202020204" pitchFamily="34" charset="0"/>
              <a:buChar char="•"/>
            </a:pPr>
            <a:r>
              <a:rPr lang="en-US" sz="1400" b="1" dirty="0">
                <a:latin typeface="Sylfaen" pitchFamily="18" charset="0"/>
              </a:rPr>
              <a:t>The more often the respondents receive information about the virus via the media, the more they observe the preventive measures</a:t>
            </a:r>
          </a:p>
          <a:p>
            <a:pPr marL="285750" lvl="0" indent="-285750">
              <a:buFont typeface="Arial" panose="020B0604020202020204" pitchFamily="34" charset="0"/>
              <a:buChar char="•"/>
            </a:pPr>
            <a:endParaRPr lang="en-US" sz="1400" b="1" dirty="0">
              <a:latin typeface="Sylfaen" pitchFamily="18" charset="0"/>
            </a:endParaRPr>
          </a:p>
          <a:p>
            <a:pPr marL="285750" lvl="0" indent="-285750">
              <a:buFont typeface="Arial" panose="020B0604020202020204" pitchFamily="34" charset="0"/>
              <a:buChar char="•"/>
            </a:pPr>
            <a:endParaRPr lang="en-US" sz="1400" b="1" dirty="0">
              <a:latin typeface="Sylfaen" pitchFamily="18" charset="0"/>
            </a:endParaRPr>
          </a:p>
        </p:txBody>
      </p:sp>
      <p:graphicFrame>
        <p:nvGraphicFramePr>
          <p:cNvPr id="8" name="Table 7"/>
          <p:cNvGraphicFramePr>
            <a:graphicFrameLocks noGrp="1"/>
          </p:cNvGraphicFramePr>
          <p:nvPr>
            <p:extLst>
              <p:ext uri="{D42A27DB-BD31-4B8C-83A1-F6EECF244321}">
                <p14:modId xmlns:p14="http://schemas.microsoft.com/office/powerpoint/2010/main" val="4008081647"/>
              </p:ext>
            </p:extLst>
          </p:nvPr>
        </p:nvGraphicFramePr>
        <p:xfrm>
          <a:off x="152400" y="4994737"/>
          <a:ext cx="8610600" cy="1434729"/>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169682826"/>
                    </a:ext>
                  </a:extLst>
                </a:gridCol>
                <a:gridCol w="1890443">
                  <a:extLst>
                    <a:ext uri="{9D8B030D-6E8A-4147-A177-3AD203B41FA5}">
                      <a16:colId xmlns:a16="http://schemas.microsoft.com/office/drawing/2014/main" val="1701034122"/>
                    </a:ext>
                  </a:extLst>
                </a:gridCol>
                <a:gridCol w="1913464">
                  <a:extLst>
                    <a:ext uri="{9D8B030D-6E8A-4147-A177-3AD203B41FA5}">
                      <a16:colId xmlns:a16="http://schemas.microsoft.com/office/drawing/2014/main" val="26123789"/>
                    </a:ext>
                  </a:extLst>
                </a:gridCol>
                <a:gridCol w="920493">
                  <a:extLst>
                    <a:ext uri="{9D8B030D-6E8A-4147-A177-3AD203B41FA5}">
                      <a16:colId xmlns:a16="http://schemas.microsoft.com/office/drawing/2014/main" val="1112801228"/>
                    </a:ext>
                  </a:extLst>
                </a:gridCol>
              </a:tblGrid>
              <a:tr h="381001">
                <a:tc rowSpan="2">
                  <a:txBody>
                    <a:bodyPr/>
                    <a:lstStyle/>
                    <a:p>
                      <a:pPr marL="0" marR="0">
                        <a:lnSpc>
                          <a:spcPct val="107000"/>
                        </a:lnSpc>
                        <a:spcBef>
                          <a:spcPts val="0"/>
                        </a:spcBef>
                        <a:spcAft>
                          <a:spcPts val="800"/>
                        </a:spcAft>
                      </a:pPr>
                      <a:r>
                        <a:rPr lang="ka-GE"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gridSpan="3">
                  <a:txBody>
                    <a:bodyPr/>
                    <a:lstStyle/>
                    <a:p>
                      <a:pPr marL="0" marR="0">
                        <a:lnSpc>
                          <a:spcPct val="107000"/>
                        </a:lnSpc>
                        <a:spcBef>
                          <a:spcPts val="0"/>
                        </a:spcBef>
                        <a:spcAft>
                          <a:spcPts val="800"/>
                        </a:spcAft>
                      </a:pPr>
                      <a:r>
                        <a:rPr lang="en-US" sz="1100" b="1" kern="1200" dirty="0">
                          <a:solidFill>
                            <a:schemeClr val="lt1"/>
                          </a:solidFill>
                          <a:effectLst/>
                          <a:latin typeface="+mn-lt"/>
                          <a:ea typeface="+mn-ea"/>
                          <a:cs typeface="+mn-cs"/>
                        </a:rPr>
                        <a:t>Implementation of preventive measures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761073329"/>
                  </a:ext>
                </a:extLst>
              </a:tr>
              <a:tr h="382974">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extLst>
                  <a:ext uri="{0D108BD9-81ED-4DB2-BD59-A6C34878D82A}">
                    <a16:rowId xmlns:a16="http://schemas.microsoft.com/office/drawing/2014/main" val="3371697723"/>
                  </a:ext>
                </a:extLst>
              </a:tr>
              <a:tr h="335377">
                <a:tc>
                  <a:txBody>
                    <a:bodyPr/>
                    <a:lstStyle/>
                    <a:p>
                      <a:pPr marL="0" marR="0">
                        <a:lnSpc>
                          <a:spcPct val="107000"/>
                        </a:lnSpc>
                        <a:spcBef>
                          <a:spcPts val="0"/>
                        </a:spcBef>
                        <a:spcAft>
                          <a:spcPts val="800"/>
                        </a:spcAft>
                      </a:pPr>
                      <a:r>
                        <a:rPr lang="en-US" sz="1100" dirty="0">
                          <a:effectLst/>
                          <a:latin typeface="Sylfaen" pitchFamily="18" charset="0"/>
                        </a:rPr>
                        <a:t>Gender</a:t>
                      </a:r>
                      <a:r>
                        <a:rPr lang="ka-GE" sz="1100" dirty="0">
                          <a:effectLst/>
                          <a:latin typeface="Sylfaen" pitchFamily="18" charset="0"/>
                        </a:rPr>
                        <a:t>:</a:t>
                      </a:r>
                      <a:r>
                        <a:rPr lang="en-US" sz="1100" dirty="0">
                          <a:effectLst/>
                          <a:latin typeface="Sylfaen" pitchFamily="18" charset="0"/>
                        </a:rPr>
                        <a:t> Women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gn="ctr">
                        <a:lnSpc>
                          <a:spcPct val="107000"/>
                        </a:lnSpc>
                        <a:spcBef>
                          <a:spcPts val="0"/>
                        </a:spcBef>
                        <a:spcAft>
                          <a:spcPts val="0"/>
                        </a:spcAft>
                      </a:pPr>
                      <a:r>
                        <a:rPr lang="en-US" sz="1000" dirty="0">
                          <a:effectLst/>
                          <a:latin typeface="Sylfaen" pitchFamily="18" charset="0"/>
                        </a:rPr>
                        <a:t>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dirty="0">
                          <a:effectLst/>
                          <a:latin typeface="Sylfaen" pitchFamily="18" charset="0"/>
                        </a:rPr>
                        <a:t>0.05 – 0.30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dirty="0">
                          <a:effectLst/>
                          <a:latin typeface="Sylfaen" pitchFamily="18" charset="0"/>
                        </a:rPr>
                        <a:t>0.008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870077917"/>
                  </a:ext>
                </a:extLst>
              </a:tr>
              <a:tr h="335377">
                <a:tc>
                  <a:txBody>
                    <a:bodyPr/>
                    <a:lstStyle/>
                    <a:p>
                      <a:pPr marL="0" marR="0">
                        <a:lnSpc>
                          <a:spcPct val="107000"/>
                        </a:lnSpc>
                        <a:spcBef>
                          <a:spcPts val="0"/>
                        </a:spcBef>
                        <a:spcAft>
                          <a:spcPts val="800"/>
                        </a:spcAft>
                      </a:pPr>
                      <a:r>
                        <a:rPr lang="en-US" sz="1100" b="1" kern="1200" dirty="0">
                          <a:solidFill>
                            <a:schemeClr val="lt1"/>
                          </a:solidFill>
                          <a:effectLst/>
                          <a:latin typeface="Sylfaen" pitchFamily="18" charset="0"/>
                          <a:ea typeface="+mn-ea"/>
                          <a:cs typeface="+mn-cs"/>
                        </a:rPr>
                        <a:t>Frequency of using the media outlets </a:t>
                      </a:r>
                    </a:p>
                  </a:txBody>
                  <a:tcPr marL="68554" marR="68554" marT="9521" marB="0" anchor="ctr"/>
                </a:tc>
                <a:tc>
                  <a:txBody>
                    <a:bodyPr/>
                    <a:lstStyle/>
                    <a:p>
                      <a:pPr marL="0" marR="0" algn="ctr">
                        <a:lnSpc>
                          <a:spcPct val="107000"/>
                        </a:lnSpc>
                        <a:spcBef>
                          <a:spcPts val="0"/>
                        </a:spcBef>
                        <a:spcAft>
                          <a:spcPts val="0"/>
                        </a:spcAft>
                      </a:pPr>
                      <a:r>
                        <a:rPr lang="en-US" sz="1000" dirty="0">
                          <a:effectLst/>
                          <a:latin typeface="Sylfaen" pitchFamily="18" charset="0"/>
                        </a:rPr>
                        <a:t>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dirty="0">
                          <a:effectLst/>
                          <a:latin typeface="Sylfaen" pitchFamily="18" charset="0"/>
                        </a:rPr>
                        <a:t>0.04 – 0.31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gn="ctr">
                        <a:lnSpc>
                          <a:spcPct val="107000"/>
                        </a:lnSpc>
                        <a:spcBef>
                          <a:spcPts val="0"/>
                        </a:spcBef>
                        <a:spcAft>
                          <a:spcPts val="0"/>
                        </a:spcAft>
                      </a:pPr>
                      <a:r>
                        <a:rPr lang="en-US" sz="1000" dirty="0">
                          <a:effectLst/>
                          <a:latin typeface="Sylfaen" pitchFamily="18" charset="0"/>
                        </a:rPr>
                        <a:t>0.014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194559995"/>
                  </a:ext>
                </a:extLst>
              </a:tr>
            </a:tbl>
          </a:graphicData>
        </a:graphic>
      </p:graphicFrame>
    </p:spTree>
    <p:extLst>
      <p:ext uri="{BB962C8B-B14F-4D97-AF65-F5344CB8AC3E}">
        <p14:creationId xmlns:p14="http://schemas.microsoft.com/office/powerpoint/2010/main" val="45495022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4207908278"/>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121271431"/>
              </p:ext>
            </p:extLst>
          </p:nvPr>
        </p:nvGraphicFramePr>
        <p:xfrm>
          <a:off x="152400" y="381000"/>
          <a:ext cx="3505200" cy="578231"/>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Frequency of receiving information</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618280173"/>
              </p:ext>
            </p:extLst>
          </p:nvPr>
        </p:nvGraphicFramePr>
        <p:xfrm>
          <a:off x="152400" y="1143000"/>
          <a:ext cx="3572608" cy="2133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b="1" kern="1200" dirty="0">
                          <a:solidFill>
                            <a:schemeClr val="lt1"/>
                          </a:solidFill>
                          <a:effectLst/>
                          <a:latin typeface="Sylfaen" pitchFamily="18" charset="0"/>
                          <a:ea typeface="+mn-ea"/>
                          <a:cs typeface="+mn-cs"/>
                        </a:rPr>
                        <a:t>The respondents in both regions confirm that they often receive information about the novel Coronavirus.</a:t>
                      </a:r>
                      <a:endParaRPr lang="en-US" sz="1600" b="1" kern="1200" dirty="0">
                        <a:solidFill>
                          <a:schemeClr val="tx1"/>
                        </a:solidFill>
                        <a:effectLst/>
                        <a:latin typeface="Sylfaen" pitchFamily="18" charset="0"/>
                        <a:ea typeface="+mn-ea"/>
                        <a:cs typeface="+mn-cs"/>
                      </a:endParaRPr>
                    </a:p>
                    <a:p>
                      <a:endParaRPr lang="ka-GE" sz="1800" b="1" kern="1200" dirty="0">
                        <a:solidFill>
                          <a:schemeClr val="lt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The frequency of receiving information in the population of Georgia is higher to some extent compared with its regions where the ethnic minorities reside.</a:t>
                      </a:r>
                      <a:endParaRPr lang="ka-GE" sz="1400" b="1" kern="1200" dirty="0">
                        <a:solidFill>
                          <a:srgbClr val="C00000"/>
                        </a:solidFill>
                        <a:effectLst/>
                        <a:latin typeface="Sylfaen" pitchFamily="18" charset="0"/>
                        <a:ea typeface="+mn-ea"/>
                        <a:cs typeface="+mn-cs"/>
                      </a:endParaRPr>
                    </a:p>
                    <a:p>
                      <a:endParaRPr lang="en-US" sz="18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4235006562"/>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1602796021"/>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ea typeface="Calibri" panose="020F0502020204030204" pitchFamily="34" charset="0"/>
                          <a:cs typeface="Times New Roman" panose="02020603050405020304" pitchFamily="18" charset="0"/>
                        </a:rPr>
                        <a:t>Use of the information sources</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634810582"/>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200" b="1" kern="1200" baseline="0" dirty="0">
                          <a:solidFill>
                            <a:schemeClr val="lt1"/>
                          </a:solidFill>
                          <a:effectLst/>
                          <a:latin typeface="Sylfaen" pitchFamily="18" charset="0"/>
                          <a:ea typeface="+mn-ea"/>
                          <a:cs typeface="+mn-cs"/>
                        </a:rPr>
                        <a:t>The</a:t>
                      </a:r>
                      <a:r>
                        <a:rPr lang="ka-GE" sz="1200" b="1" kern="1200" baseline="0" dirty="0">
                          <a:solidFill>
                            <a:schemeClr val="lt1"/>
                          </a:solidFill>
                          <a:effectLst/>
                          <a:latin typeface="Sylfaen" pitchFamily="18" charset="0"/>
                          <a:ea typeface="+mn-ea"/>
                          <a:cs typeface="+mn-cs"/>
                        </a:rPr>
                        <a:t> </a:t>
                      </a:r>
                      <a:r>
                        <a:rPr lang="en-US" sz="1200" b="1" kern="1200" baseline="0" dirty="0">
                          <a:solidFill>
                            <a:schemeClr val="lt1"/>
                          </a:solidFill>
                          <a:effectLst/>
                          <a:latin typeface="Sylfaen" pitchFamily="18" charset="0"/>
                          <a:ea typeface="+mn-ea"/>
                          <a:cs typeface="+mn-cs"/>
                        </a:rPr>
                        <a:t>figures showing the frequency of using  various sources of information are similar in Samtskhe-Javakheti and Kvemo Kartli. </a:t>
                      </a:r>
                      <a:endParaRPr lang="ka-GE" sz="1200" b="1" kern="1200" baseline="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r>
                        <a:rPr lang="en-US" sz="1200" b="1" kern="1200" baseline="0" dirty="0">
                          <a:solidFill>
                            <a:schemeClr val="lt1"/>
                          </a:solidFill>
                          <a:effectLst/>
                          <a:latin typeface="Sylfaen" pitchFamily="18" charset="0"/>
                          <a:ea typeface="+mn-ea"/>
                          <a:cs typeface="+mn-cs"/>
                        </a:rPr>
                        <a:t>The respondents in both regions most unfrequently use the daily or weekly newspapers.</a:t>
                      </a: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en-US" sz="1200" b="1" kern="1200" baseline="0" dirty="0">
                          <a:solidFill>
                            <a:schemeClr val="lt1"/>
                          </a:solidFill>
                          <a:effectLst/>
                          <a:latin typeface="Sylfaen" pitchFamily="18" charset="0"/>
                          <a:ea typeface="+mn-ea"/>
                          <a:cs typeface="+mn-cs"/>
                        </a:rPr>
                        <a:t>The most infrequently used sources also include: consultations with health workers, websites of official organizations, conversations with co-workers, websites or online news pages, search engines. </a:t>
                      </a: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r>
                        <a:rPr lang="en-US" sz="1200" b="1" kern="1200" baseline="0" dirty="0">
                          <a:solidFill>
                            <a:schemeClr val="lt1"/>
                          </a:solidFill>
                          <a:effectLst/>
                          <a:latin typeface="Sylfaen" pitchFamily="18" charset="0"/>
                          <a:ea typeface="+mn-ea"/>
                          <a:cs typeface="+mn-cs"/>
                        </a:rPr>
                        <a:t>In both regions the respondents used most often interpersonal communication to receive information, namely conversing with the family members and friends. Besides, the social media and TV channels (both the Public Broadcasting and private channels) play a significant role. </a:t>
                      </a:r>
                      <a:endParaRPr lang="ka-GE" sz="1200" b="1" kern="1200" baseline="0" dirty="0">
                        <a:solidFill>
                          <a:schemeClr val="lt1"/>
                        </a:solidFill>
                        <a:effectLst/>
                        <a:latin typeface="Sylfaen" pitchFamily="18" charset="0"/>
                        <a:ea typeface="+mn-ea"/>
                        <a:cs typeface="+mn-cs"/>
                      </a:endParaRPr>
                    </a:p>
                    <a:p>
                      <a:pPr marL="0" indent="0">
                        <a:buFont typeface="Arial" panose="020B0604020202020204" pitchFamily="34" charset="0"/>
                        <a:buNone/>
                      </a:pPr>
                      <a:endParaRPr lang="ka-GE" sz="1200" b="1" kern="1200" baseline="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en-US" sz="1100" b="1" kern="1200" baseline="0" dirty="0">
                          <a:solidFill>
                            <a:srgbClr val="C00000"/>
                          </a:solidFill>
                          <a:effectLst/>
                          <a:latin typeface="Sylfaen" pitchFamily="18" charset="0"/>
                          <a:ea typeface="+mn-ea"/>
                          <a:cs typeface="+mn-cs"/>
                        </a:rPr>
                        <a:t>As it turns out the data for using specific information sources in the target regions and the population in Georgia are similar. Though, it should be noted that the respondents in the target regions watch less the TV channels (especially, the private ones).</a:t>
                      </a:r>
                      <a:endParaRPr lang="ka-GE" sz="1100" b="1" kern="1200" baseline="0" dirty="0">
                        <a:solidFill>
                          <a:srgbClr val="C00000"/>
                        </a:solidFill>
                        <a:effectLst/>
                        <a:latin typeface="Sylfaen" pitchFamily="18" charset="0"/>
                        <a:ea typeface="+mn-ea"/>
                        <a:cs typeface="+mn-cs"/>
                      </a:endParaRPr>
                    </a:p>
                    <a:p>
                      <a:pPr marL="0" indent="0" algn="ctr">
                        <a:buFont typeface="Arial" panose="020B0604020202020204" pitchFamily="34" charset="0"/>
                        <a:buNone/>
                      </a:pPr>
                      <a:endParaRPr lang="ka-GE" sz="1100" b="1" kern="1200" baseline="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308614793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Content Placeholder 3"/>
          <p:cNvGraphicFramePr>
            <a:graphicFrameLocks noGrp="1"/>
          </p:cNvGraphicFramePr>
          <p:nvPr>
            <p:ph idx="1"/>
            <p:extLst>
              <p:ext uri="{D42A27DB-BD31-4B8C-83A1-F6EECF244321}">
                <p14:modId xmlns:p14="http://schemas.microsoft.com/office/powerpoint/2010/main" val="4019901794"/>
              </p:ext>
            </p:extLst>
          </p:nvPr>
        </p:nvGraphicFramePr>
        <p:xfrm>
          <a:off x="4495800" y="381000"/>
          <a:ext cx="4648200" cy="24384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9" name="Content Placeholder 3"/>
          <p:cNvGraphicFramePr>
            <a:graphicFrameLocks/>
          </p:cNvGraphicFramePr>
          <p:nvPr>
            <p:extLst>
              <p:ext uri="{D42A27DB-BD31-4B8C-83A1-F6EECF244321}">
                <p14:modId xmlns:p14="http://schemas.microsoft.com/office/powerpoint/2010/main" val="1400018966"/>
              </p:ext>
            </p:extLst>
          </p:nvPr>
        </p:nvGraphicFramePr>
        <p:xfrm>
          <a:off x="4267200" y="2743200"/>
          <a:ext cx="4876800" cy="2057400"/>
        </p:xfrm>
        <a:graphic>
          <a:graphicData uri="http://schemas.openxmlformats.org/drawingml/2006/chart">
            <c:chart xmlns:c="http://schemas.openxmlformats.org/drawingml/2006/chart" xmlns:r="http://schemas.openxmlformats.org/officeDocument/2006/relationships" r:id="rId4"/>
          </a:graphicData>
        </a:graphic>
      </p:graphicFrame>
      <p:sp>
        <p:nvSpPr>
          <p:cNvPr id="10" name="Rectangle 9"/>
          <p:cNvSpPr/>
          <p:nvPr/>
        </p:nvSpPr>
        <p:spPr>
          <a:xfrm>
            <a:off x="5198260" y="73223"/>
            <a:ext cx="2856871" cy="307777"/>
          </a:xfrm>
          <a:prstGeom prst="rect">
            <a:avLst/>
          </a:prstGeom>
        </p:spPr>
        <p:txBody>
          <a:bodyPr wrap="none">
            <a:spAutoFit/>
          </a:bodyPr>
          <a:lstStyle/>
          <a:p>
            <a:pPr algn="ctr" rtl="0">
              <a:defRPr sz="1680" b="1" i="0" u="none" strike="noStrike" kern="1200" baseline="0">
                <a:solidFill>
                  <a:prstClr val="black"/>
                </a:solidFill>
                <a:latin typeface="Sylfaen" pitchFamily="18" charset="0"/>
                <a:ea typeface="+mn-ea"/>
                <a:cs typeface="+mn-cs"/>
              </a:defRPr>
            </a:pPr>
            <a:r>
              <a:rPr lang="en-US" sz="1400" dirty="0"/>
              <a:t>Monthly</a:t>
            </a:r>
            <a:r>
              <a:rPr lang="en-US" sz="1400" baseline="0" dirty="0"/>
              <a:t> Income of the Households </a:t>
            </a:r>
            <a:endParaRPr lang="en-US" sz="1400" dirty="0"/>
          </a:p>
        </p:txBody>
      </p:sp>
      <p:graphicFrame>
        <p:nvGraphicFramePr>
          <p:cNvPr id="11" name="Chart 10"/>
          <p:cNvGraphicFramePr/>
          <p:nvPr>
            <p:extLst>
              <p:ext uri="{D42A27DB-BD31-4B8C-83A1-F6EECF244321}">
                <p14:modId xmlns:p14="http://schemas.microsoft.com/office/powerpoint/2010/main" val="2041982562"/>
              </p:ext>
            </p:extLst>
          </p:nvPr>
        </p:nvGraphicFramePr>
        <p:xfrm>
          <a:off x="4692162" y="4791808"/>
          <a:ext cx="4419600" cy="1981200"/>
        </p:xfrm>
        <a:graphic>
          <a:graphicData uri="http://schemas.openxmlformats.org/drawingml/2006/chart">
            <c:chart xmlns:c="http://schemas.openxmlformats.org/drawingml/2006/chart" xmlns:r="http://schemas.openxmlformats.org/officeDocument/2006/relationships" r:id="rId5"/>
          </a:graphicData>
        </a:graphic>
      </p:graphicFrame>
      <p:graphicFrame>
        <p:nvGraphicFramePr>
          <p:cNvPr id="12" name="Table 11"/>
          <p:cNvGraphicFramePr>
            <a:graphicFrameLocks noGrp="1"/>
          </p:cNvGraphicFramePr>
          <p:nvPr>
            <p:extLst>
              <p:ext uri="{D42A27DB-BD31-4B8C-83A1-F6EECF244321}">
                <p14:modId xmlns:p14="http://schemas.microsoft.com/office/powerpoint/2010/main" val="1432443808"/>
              </p:ext>
            </p:extLst>
          </p:nvPr>
        </p:nvGraphicFramePr>
        <p:xfrm>
          <a:off x="166255" y="838200"/>
          <a:ext cx="4038600" cy="568452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200" b="1" kern="1200" dirty="0">
                          <a:solidFill>
                            <a:schemeClr val="lt1"/>
                          </a:solidFill>
                          <a:effectLst/>
                          <a:latin typeface="Sylfaen" pitchFamily="18" charset="0"/>
                          <a:ea typeface="+mn-ea"/>
                          <a:cs typeface="+mn-cs"/>
                        </a:rPr>
                        <a:t>Income  of the residents in Samtskhe-Javakheti and Kvemo Kartli are the following: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baseline="0" dirty="0">
                          <a:solidFill>
                            <a:schemeClr val="lt1"/>
                          </a:solidFill>
                          <a:effectLst/>
                          <a:latin typeface="Sylfaen" pitchFamily="18" charset="0"/>
                          <a:ea typeface="+mn-ea"/>
                          <a:cs typeface="+mn-cs"/>
                        </a:rPr>
                        <a:t>Income of the households in S</a:t>
                      </a:r>
                      <a:r>
                        <a:rPr lang="en-US" sz="1200" b="1" kern="1200" dirty="0">
                          <a:solidFill>
                            <a:schemeClr val="lt1"/>
                          </a:solidFill>
                          <a:effectLst/>
                          <a:latin typeface="Sylfaen" pitchFamily="18" charset="0"/>
                          <a:ea typeface="+mn-ea"/>
                          <a:cs typeface="+mn-cs"/>
                        </a:rPr>
                        <a:t>amtskhe-Javakheti and Kvemo Kartli respectively decreased  by </a:t>
                      </a:r>
                      <a:r>
                        <a:rPr lang="ka-GE" sz="1200" b="1" kern="1200" baseline="0" dirty="0">
                          <a:solidFill>
                            <a:schemeClr val="lt1"/>
                          </a:solidFill>
                          <a:effectLst/>
                          <a:latin typeface="Sylfaen" pitchFamily="18" charset="0"/>
                          <a:ea typeface="+mn-ea"/>
                          <a:cs typeface="+mn-cs"/>
                        </a:rPr>
                        <a:t>5%</a:t>
                      </a:r>
                      <a:r>
                        <a:rPr lang="en-US" sz="1200" b="1" kern="1200" baseline="0" dirty="0">
                          <a:solidFill>
                            <a:schemeClr val="lt1"/>
                          </a:solidFill>
                          <a:effectLst/>
                          <a:latin typeface="Sylfaen" pitchFamily="18" charset="0"/>
                          <a:ea typeface="+mn-ea"/>
                          <a:cs typeface="+mn-cs"/>
                        </a:rPr>
                        <a:t>  and </a:t>
                      </a:r>
                      <a:r>
                        <a:rPr lang="ka-GE" sz="1200" b="1" kern="1200" baseline="0" dirty="0">
                          <a:solidFill>
                            <a:schemeClr val="lt1"/>
                          </a:solidFill>
                          <a:effectLst/>
                          <a:latin typeface="Sylfaen" pitchFamily="18" charset="0"/>
                          <a:ea typeface="+mn-ea"/>
                          <a:cs typeface="+mn-cs"/>
                        </a:rPr>
                        <a:t>3%</a:t>
                      </a:r>
                      <a:r>
                        <a:rPr lang="en-US" sz="1200" b="1" kern="1200" baseline="0" dirty="0">
                          <a:solidFill>
                            <a:schemeClr val="lt1"/>
                          </a:solidFill>
                          <a:effectLst/>
                          <a:latin typeface="Sylfaen" pitchFamily="18" charset="0"/>
                          <a:ea typeface="+mn-ea"/>
                          <a:cs typeface="+mn-cs"/>
                        </a:rPr>
                        <a:t>.</a:t>
                      </a:r>
                      <a:endParaRPr lang="ka-GE" sz="1200" b="1" kern="1200" baseline="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baseline="0" dirty="0">
                          <a:solidFill>
                            <a:schemeClr val="lt1"/>
                          </a:solidFill>
                          <a:effectLst/>
                          <a:latin typeface="Sylfaen" pitchFamily="18" charset="0"/>
                          <a:ea typeface="+mn-ea"/>
                          <a:cs typeface="+mn-cs"/>
                        </a:rPr>
                        <a:t>Income remained the same for </a:t>
                      </a:r>
                      <a:r>
                        <a:rPr lang="ka-GE" sz="1200" b="1" kern="1200" baseline="0" dirty="0">
                          <a:solidFill>
                            <a:schemeClr val="lt1"/>
                          </a:solidFill>
                          <a:effectLst/>
                          <a:latin typeface="Sylfaen" pitchFamily="18" charset="0"/>
                          <a:ea typeface="+mn-ea"/>
                          <a:cs typeface="+mn-cs"/>
                        </a:rPr>
                        <a:t>47%</a:t>
                      </a:r>
                      <a:r>
                        <a:rPr lang="en-US" sz="1200" b="1" kern="1200" baseline="0" dirty="0">
                          <a:solidFill>
                            <a:schemeClr val="lt1"/>
                          </a:solidFill>
                          <a:effectLst/>
                          <a:latin typeface="Sylfaen" pitchFamily="18" charset="0"/>
                          <a:ea typeface="+mn-ea"/>
                          <a:cs typeface="+mn-cs"/>
                        </a:rPr>
                        <a:t> of the households polled in S</a:t>
                      </a:r>
                      <a:r>
                        <a:rPr lang="en-US" sz="1200" b="1" kern="1200" dirty="0">
                          <a:solidFill>
                            <a:schemeClr val="lt1"/>
                          </a:solidFill>
                          <a:effectLst/>
                          <a:latin typeface="Sylfaen" pitchFamily="18" charset="0"/>
                          <a:ea typeface="+mn-ea"/>
                          <a:cs typeface="+mn-cs"/>
                        </a:rPr>
                        <a:t>amtskhe-Javakheti and for  </a:t>
                      </a:r>
                      <a:r>
                        <a:rPr lang="ka-GE" sz="1200" b="1" kern="1200" baseline="0" dirty="0">
                          <a:solidFill>
                            <a:schemeClr val="lt1"/>
                          </a:solidFill>
                          <a:effectLst/>
                          <a:latin typeface="Sylfaen" pitchFamily="18" charset="0"/>
                          <a:ea typeface="+mn-ea"/>
                          <a:cs typeface="+mn-cs"/>
                        </a:rPr>
                        <a:t>54%</a:t>
                      </a:r>
                      <a:r>
                        <a:rPr lang="en-US" sz="1200" b="1" kern="1200" baseline="0" dirty="0">
                          <a:solidFill>
                            <a:schemeClr val="lt1"/>
                          </a:solidFill>
                          <a:effectLst/>
                          <a:latin typeface="Sylfaen" pitchFamily="18" charset="0"/>
                          <a:ea typeface="+mn-ea"/>
                          <a:cs typeface="+mn-cs"/>
                        </a:rPr>
                        <a:t> of the respondents polled in Kvemo Kartli. </a:t>
                      </a:r>
                      <a:endParaRPr lang="ka-GE" sz="1200" b="1" kern="1200" baseline="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ka-GE" sz="1200" b="1" kern="1200" baseline="0" dirty="0">
                          <a:solidFill>
                            <a:schemeClr val="lt1"/>
                          </a:solidFill>
                          <a:effectLst/>
                          <a:latin typeface="Sylfaen" pitchFamily="18" charset="0"/>
                          <a:ea typeface="+mn-ea"/>
                          <a:cs typeface="+mn-cs"/>
                        </a:rPr>
                        <a:t>12%</a:t>
                      </a:r>
                      <a:r>
                        <a:rPr lang="en-US" sz="1200" b="1" kern="1200" baseline="0" dirty="0">
                          <a:solidFill>
                            <a:schemeClr val="lt1"/>
                          </a:solidFill>
                          <a:effectLst/>
                          <a:latin typeface="Sylfaen" pitchFamily="18" charset="0"/>
                          <a:ea typeface="+mn-ea"/>
                          <a:cs typeface="+mn-cs"/>
                        </a:rPr>
                        <a:t> of the respondents polled in S</a:t>
                      </a:r>
                      <a:r>
                        <a:rPr lang="en-US" sz="1200" b="1" kern="1200" dirty="0">
                          <a:solidFill>
                            <a:schemeClr val="lt1"/>
                          </a:solidFill>
                          <a:effectLst/>
                          <a:latin typeface="Sylfaen" pitchFamily="18" charset="0"/>
                          <a:ea typeface="+mn-ea"/>
                          <a:cs typeface="+mn-cs"/>
                        </a:rPr>
                        <a:t>amtskhe-Javakheti and </a:t>
                      </a:r>
                      <a:r>
                        <a:rPr lang="ka-GE" sz="1200" b="1" kern="1200" baseline="0" dirty="0">
                          <a:solidFill>
                            <a:schemeClr val="lt1"/>
                          </a:solidFill>
                          <a:effectLst/>
                          <a:latin typeface="Sylfaen" pitchFamily="18" charset="0"/>
                          <a:ea typeface="+mn-ea"/>
                          <a:cs typeface="+mn-cs"/>
                        </a:rPr>
                        <a:t>19%</a:t>
                      </a:r>
                      <a:r>
                        <a:rPr lang="en-US" sz="1200" b="1" kern="1200" baseline="0" dirty="0">
                          <a:solidFill>
                            <a:schemeClr val="lt1"/>
                          </a:solidFill>
                          <a:effectLst/>
                          <a:latin typeface="Sylfaen" pitchFamily="18" charset="0"/>
                          <a:ea typeface="+mn-ea"/>
                          <a:cs typeface="+mn-cs"/>
                        </a:rPr>
                        <a:t> in Kvemo Kartli stated that the income of their households increased. </a:t>
                      </a:r>
                      <a:endParaRPr lang="ka-GE" sz="1200" b="1" kern="1200" baseline="0" dirty="0">
                        <a:solidFill>
                          <a:schemeClr val="lt1"/>
                        </a:solidFill>
                        <a:effectLst/>
                        <a:latin typeface="Sylfaen" pitchFamily="18" charset="0"/>
                        <a:ea typeface="+mn-ea"/>
                        <a:cs typeface="+mn-cs"/>
                      </a:endParaRPr>
                    </a:p>
                    <a:p>
                      <a:pPr marL="285750" indent="-285750">
                        <a:buFont typeface="Arial" panose="020B0604020202020204" pitchFamily="34" charset="0"/>
                        <a:buChar char="•"/>
                      </a:pPr>
                      <a:endParaRPr lang="en-US" sz="1200" b="1" kern="120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200" baseline="0" dirty="0">
                          <a:solidFill>
                            <a:schemeClr val="tx1"/>
                          </a:solidFill>
                          <a:latin typeface="Sylfaen" pitchFamily="18" charset="0"/>
                        </a:rPr>
                        <a:t>Increased income of the significant number of households in Kvemo Kartli can be explained by the circumstance that the agricultural produce grown by the residents in Bolnisi and Marneuli was purchased massively and purposefully as a result of  active involvement of the Central and the local authorities. The survey coincided this   period of time. </a:t>
                      </a:r>
                    </a:p>
                    <a:p>
                      <a:pPr marL="0" marR="0" lvl="0" indent="0" algn="ctr" defTabSz="914400" rtl="0" eaLnBrk="1" fontAlgn="auto" latinLnBrk="0" hangingPunct="1">
                        <a:lnSpc>
                          <a:spcPct val="100000"/>
                        </a:lnSpc>
                        <a:spcBef>
                          <a:spcPts val="0"/>
                        </a:spcBef>
                        <a:spcAft>
                          <a:spcPts val="0"/>
                        </a:spcAft>
                        <a:buClrTx/>
                        <a:buSzTx/>
                        <a:buFontTx/>
                        <a:buNone/>
                        <a:tabLst/>
                        <a:defRPr/>
                      </a:pPr>
                      <a:r>
                        <a:rPr lang="ka-GE" sz="1200" baseline="0" dirty="0">
                          <a:solidFill>
                            <a:schemeClr val="tx1"/>
                          </a:solidFill>
                          <a:latin typeface="Sylfaen" pitchFamily="18" charset="0"/>
                        </a:rPr>
                        <a:t>.</a:t>
                      </a:r>
                      <a:endParaRPr lang="en-US" sz="1200" dirty="0">
                        <a:solidFill>
                          <a:schemeClr val="tx1"/>
                        </a:solidFill>
                        <a:latin typeface="Sylfaen" pitchFamily="18" charset="0"/>
                      </a:endParaRPr>
                    </a:p>
                    <a:p>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ka-GE" sz="1200" b="1" kern="1200" baseline="0" dirty="0">
                          <a:solidFill>
                            <a:schemeClr val="lt1"/>
                          </a:solidFill>
                          <a:effectLst/>
                          <a:latin typeface="Sylfaen" pitchFamily="18" charset="0"/>
                          <a:ea typeface="+mn-ea"/>
                          <a:cs typeface="+mn-cs"/>
                        </a:rPr>
                        <a:t>18%</a:t>
                      </a:r>
                      <a:r>
                        <a:rPr lang="en-US" sz="1200" b="1" kern="1200" baseline="0" dirty="0">
                          <a:solidFill>
                            <a:schemeClr val="lt1"/>
                          </a:solidFill>
                          <a:effectLst/>
                          <a:latin typeface="Sylfaen" pitchFamily="18" charset="0"/>
                          <a:ea typeface="+mn-ea"/>
                          <a:cs typeface="+mn-cs"/>
                        </a:rPr>
                        <a:t> of the households in Kvemo Kartli and </a:t>
                      </a:r>
                      <a:r>
                        <a:rPr lang="ka-GE" sz="1200" b="1" kern="1200" baseline="0" dirty="0">
                          <a:solidFill>
                            <a:schemeClr val="lt1"/>
                          </a:solidFill>
                          <a:effectLst/>
                          <a:latin typeface="Sylfaen" pitchFamily="18" charset="0"/>
                          <a:ea typeface="+mn-ea"/>
                          <a:cs typeface="+mn-cs"/>
                        </a:rPr>
                        <a:t>17% </a:t>
                      </a:r>
                      <a:r>
                        <a:rPr lang="en-US" sz="1200" b="1" kern="1200" baseline="0" dirty="0">
                          <a:solidFill>
                            <a:schemeClr val="lt1"/>
                          </a:solidFill>
                          <a:effectLst/>
                          <a:latin typeface="Sylfaen" pitchFamily="18" charset="0"/>
                          <a:ea typeface="+mn-ea"/>
                          <a:cs typeface="+mn-cs"/>
                        </a:rPr>
                        <a:t> of the households in S</a:t>
                      </a:r>
                      <a:r>
                        <a:rPr lang="en-US" sz="1200" b="1" kern="1200" dirty="0">
                          <a:solidFill>
                            <a:schemeClr val="lt1"/>
                          </a:solidFill>
                          <a:effectLst/>
                          <a:latin typeface="Sylfaen" pitchFamily="18" charset="0"/>
                          <a:ea typeface="+mn-ea"/>
                          <a:cs typeface="+mn-cs"/>
                        </a:rPr>
                        <a:t>amtskhe-Javakheti are poor as their monthly income is within the range of </a:t>
                      </a:r>
                      <a:r>
                        <a:rPr lang="ka-GE" sz="1200" b="1" kern="1200" baseline="0" dirty="0">
                          <a:solidFill>
                            <a:schemeClr val="lt1"/>
                          </a:solidFill>
                          <a:effectLst/>
                          <a:latin typeface="Sylfaen" pitchFamily="18" charset="0"/>
                          <a:ea typeface="+mn-ea"/>
                          <a:cs typeface="+mn-cs"/>
                        </a:rPr>
                        <a:t>0-300</a:t>
                      </a:r>
                      <a:r>
                        <a:rPr lang="en-US" sz="1200" b="1" kern="1200" baseline="0" dirty="0">
                          <a:solidFill>
                            <a:schemeClr val="lt1"/>
                          </a:solidFill>
                          <a:effectLst/>
                          <a:latin typeface="Sylfaen" pitchFamily="18" charset="0"/>
                          <a:ea typeface="+mn-ea"/>
                          <a:cs typeface="+mn-cs"/>
                        </a:rPr>
                        <a:t>  GEL.</a:t>
                      </a:r>
                      <a:endParaRPr lang="en-US" sz="1200" dirty="0">
                        <a:effectLst/>
                        <a:latin typeface="Sylfaen" pitchFamily="18" charset="0"/>
                        <a:ea typeface="Calibri" panose="020F0502020204030204" pitchFamily="34" charset="0"/>
                        <a:cs typeface="Times New Roman" panose="02020603050405020304" pitchFamily="18" charset="0"/>
                      </a:endParaRPr>
                    </a:p>
                    <a:p>
                      <a:r>
                        <a:rPr lang="ka-GE" sz="1200" b="1" kern="1200" baseline="0" dirty="0">
                          <a:solidFill>
                            <a:schemeClr val="lt1"/>
                          </a:solidFill>
                          <a:effectLst/>
                          <a:latin typeface="Sylfaen" pitchFamily="18" charset="0"/>
                          <a:ea typeface="+mn-ea"/>
                          <a:cs typeface="+mn-cs"/>
                        </a:rPr>
                        <a:t> </a:t>
                      </a:r>
                      <a:endParaRPr lang="en-US" sz="1200" b="1" kern="1200" baseline="0" dirty="0">
                        <a:solidFill>
                          <a:schemeClr val="lt1"/>
                        </a:solidFill>
                        <a:effectLst/>
                        <a:latin typeface="Sylfaen" pitchFamily="18" charset="0"/>
                        <a:ea typeface="+mn-ea"/>
                        <a:cs typeface="+mn-cs"/>
                      </a:endParaRPr>
                    </a:p>
                    <a:p>
                      <a:r>
                        <a:rPr lang="en-US" sz="1200" b="1" kern="1200" baseline="0" dirty="0">
                          <a:solidFill>
                            <a:srgbClr val="C00000"/>
                          </a:solidFill>
                          <a:effectLst/>
                          <a:latin typeface="Sylfaen" pitchFamily="18" charset="0"/>
                          <a:ea typeface="+mn-ea"/>
                          <a:cs typeface="+mn-cs"/>
                        </a:rPr>
                        <a:t>Compared with the population in Georgia (the Third Wave) a significantly larger number of the respondents living in Kvemo Kartli and Samtskhe-Javakheti Municipalities indicated the increase of their income; however, it also should be taken into account that a significantly larger number of the ethnic minorities chose not to answer the question about the household income. </a:t>
                      </a:r>
                    </a:p>
                    <a:p>
                      <a:endParaRPr lang="en-US" sz="1300" dirty="0">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13" name="Table 12"/>
          <p:cNvGraphicFramePr>
            <a:graphicFrameLocks noGrp="1"/>
          </p:cNvGraphicFramePr>
          <p:nvPr>
            <p:extLst>
              <p:ext uri="{D42A27DB-BD31-4B8C-83A1-F6EECF244321}">
                <p14:modId xmlns:p14="http://schemas.microsoft.com/office/powerpoint/2010/main" val="362277051"/>
              </p:ext>
            </p:extLst>
          </p:nvPr>
        </p:nvGraphicFramePr>
        <p:xfrm>
          <a:off x="166255" y="206596"/>
          <a:ext cx="4038600" cy="57823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dirty="0">
                          <a:solidFill>
                            <a:schemeClr val="tx1"/>
                          </a:solidFill>
                          <a:effectLst/>
                          <a:latin typeface="Sylfaen" pitchFamily="18" charset="0"/>
                        </a:rPr>
                        <a:t>Change in the household income</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Tree>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Chart 1"/>
          <p:cNvGraphicFramePr/>
          <p:nvPr>
            <p:extLst>
              <p:ext uri="{D42A27DB-BD31-4B8C-83A1-F6EECF244321}">
                <p14:modId xmlns:p14="http://schemas.microsoft.com/office/powerpoint/2010/main" val="2586675988"/>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3" name="Table 2"/>
          <p:cNvGraphicFramePr>
            <a:graphicFrameLocks noGrp="1"/>
          </p:cNvGraphicFramePr>
          <p:nvPr>
            <p:extLst>
              <p:ext uri="{D42A27DB-BD31-4B8C-83A1-F6EECF244321}">
                <p14:modId xmlns:p14="http://schemas.microsoft.com/office/powerpoint/2010/main" val="3706342818"/>
              </p:ext>
            </p:extLst>
          </p:nvPr>
        </p:nvGraphicFramePr>
        <p:xfrm>
          <a:off x="152400" y="3048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ea typeface="Calibri" panose="020F0502020204030204" pitchFamily="34" charset="0"/>
                          <a:cs typeface="Times New Roman" panose="02020603050405020304" pitchFamily="18" charset="0"/>
                        </a:rPr>
                        <a:t>Trust towards the sources of information</a:t>
                      </a: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10589954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300" b="1" kern="1200" baseline="0" dirty="0">
                          <a:solidFill>
                            <a:schemeClr val="lt1"/>
                          </a:solidFill>
                          <a:effectLst/>
                          <a:latin typeface="Sylfaen" pitchFamily="18" charset="0"/>
                          <a:ea typeface="+mn-ea"/>
                          <a:cs typeface="+mn-cs"/>
                        </a:rPr>
                        <a:t>The average level of the respondents’ trust to the sources of information in both regions is the same. </a:t>
                      </a:r>
                      <a:endParaRPr lang="ka-GE" sz="1300" b="1" kern="1200" baseline="0" dirty="0">
                        <a:solidFill>
                          <a:schemeClr val="lt1"/>
                        </a:solidFill>
                        <a:effectLst/>
                        <a:latin typeface="Sylfaen" pitchFamily="18" charset="0"/>
                        <a:ea typeface="+mn-ea"/>
                        <a:cs typeface="+mn-cs"/>
                      </a:endParaRPr>
                    </a:p>
                    <a:p>
                      <a:endParaRPr lang="ka-GE" sz="1300" b="1" kern="1200" baseline="0" dirty="0">
                        <a:solidFill>
                          <a:schemeClr val="lt1"/>
                        </a:solidFill>
                        <a:effectLst/>
                        <a:latin typeface="Sylfaen" pitchFamily="18" charset="0"/>
                        <a:ea typeface="+mn-ea"/>
                        <a:cs typeface="+mn-cs"/>
                      </a:endParaRPr>
                    </a:p>
                    <a:p>
                      <a:r>
                        <a:rPr lang="en-US" sz="1300" b="1" kern="1200" baseline="0" dirty="0">
                          <a:solidFill>
                            <a:schemeClr val="lt1"/>
                          </a:solidFill>
                          <a:effectLst/>
                          <a:latin typeface="Sylfaen" pitchFamily="18" charset="0"/>
                          <a:ea typeface="+mn-ea"/>
                          <a:cs typeface="+mn-cs"/>
                        </a:rPr>
                        <a:t>The respondents trust those sources of information they use. </a:t>
                      </a:r>
                      <a:endParaRPr lang="ka-GE" sz="1300" b="1" kern="1200" baseline="0" dirty="0">
                        <a:solidFill>
                          <a:schemeClr val="lt1"/>
                        </a:solidFill>
                        <a:effectLst/>
                        <a:latin typeface="Sylfaen" pitchFamily="18" charset="0"/>
                        <a:ea typeface="+mn-ea"/>
                        <a:cs typeface="+mn-cs"/>
                      </a:endParaRPr>
                    </a:p>
                    <a:p>
                      <a:endParaRPr lang="ka-GE" sz="1300" b="1" kern="1200" baseline="0" dirty="0">
                        <a:solidFill>
                          <a:schemeClr val="lt1"/>
                        </a:solidFill>
                        <a:effectLst/>
                        <a:latin typeface="Sylfaen" pitchFamily="18" charset="0"/>
                        <a:ea typeface="+mn-ea"/>
                        <a:cs typeface="+mn-cs"/>
                      </a:endParaRPr>
                    </a:p>
                    <a:p>
                      <a:r>
                        <a:rPr lang="en-US" sz="1200" b="1" kern="1200" baseline="0" dirty="0">
                          <a:solidFill>
                            <a:schemeClr val="lt1"/>
                          </a:solidFill>
                          <a:effectLst/>
                          <a:latin typeface="Sylfaen" pitchFamily="18" charset="0"/>
                          <a:ea typeface="+mn-ea"/>
                          <a:cs typeface="+mn-cs"/>
                        </a:rPr>
                        <a:t>The respondents in both regions  name conversing with the family members and friends as the most trusted sources of information. </a:t>
                      </a:r>
                      <a:endParaRPr lang="ka-GE" sz="1300" b="1" kern="1200" baseline="0" dirty="0">
                        <a:solidFill>
                          <a:schemeClr val="lt1"/>
                        </a:solidFill>
                        <a:effectLst/>
                        <a:latin typeface="Sylfaen" pitchFamily="18" charset="0"/>
                        <a:ea typeface="+mn-ea"/>
                        <a:cs typeface="+mn-cs"/>
                      </a:endParaRPr>
                    </a:p>
                    <a:p>
                      <a:endParaRPr lang="ka-GE" sz="1300" b="1" kern="1200" baseline="0" dirty="0">
                        <a:solidFill>
                          <a:schemeClr val="lt1"/>
                        </a:solidFill>
                        <a:effectLst/>
                        <a:latin typeface="Sylfaen" pitchFamily="18" charset="0"/>
                        <a:ea typeface="+mn-ea"/>
                        <a:cs typeface="+mn-cs"/>
                      </a:endParaRPr>
                    </a:p>
                    <a:p>
                      <a:r>
                        <a:rPr lang="en-US" sz="1300" b="1" kern="1200" baseline="0" dirty="0">
                          <a:solidFill>
                            <a:schemeClr val="lt1"/>
                          </a:solidFill>
                          <a:effectLst/>
                          <a:latin typeface="Sylfaen" pitchFamily="18" charset="0"/>
                          <a:ea typeface="+mn-ea"/>
                          <a:cs typeface="+mn-cs"/>
                        </a:rPr>
                        <a:t>It is noteworthy, that notwithstanding the frequency of using the information sources, the trust level in both regions is within the positive range of evaluation. </a:t>
                      </a:r>
                      <a:endParaRPr lang="ka-GE" sz="1300" b="1" kern="1200" baseline="0" dirty="0">
                        <a:solidFill>
                          <a:schemeClr val="lt1"/>
                        </a:solidFill>
                        <a:effectLst/>
                        <a:latin typeface="Sylfaen" pitchFamily="18" charset="0"/>
                        <a:ea typeface="+mn-ea"/>
                        <a:cs typeface="+mn-cs"/>
                      </a:endParaRPr>
                    </a:p>
                    <a:p>
                      <a:endParaRPr lang="ka-GE" sz="1600" b="1" kern="1200" baseline="0" dirty="0">
                        <a:solidFill>
                          <a:schemeClr val="lt1"/>
                        </a:solidFill>
                        <a:effectLst/>
                        <a:latin typeface="Sylfaen" pitchFamily="18" charset="0"/>
                        <a:ea typeface="+mn-ea"/>
                        <a:cs typeface="+mn-cs"/>
                      </a:endParaRPr>
                    </a:p>
                    <a:p>
                      <a:pPr algn="ctr"/>
                      <a:r>
                        <a:rPr lang="en-US" sz="1300" b="1" kern="1200" baseline="0" dirty="0">
                          <a:solidFill>
                            <a:schemeClr val="tx1"/>
                          </a:solidFill>
                          <a:effectLst/>
                          <a:latin typeface="Sylfaen" pitchFamily="18" charset="0"/>
                          <a:ea typeface="+mn-ea"/>
                          <a:cs typeface="+mn-cs"/>
                        </a:rPr>
                        <a:t>The trust towards the sources of information in Samtskhe-Javakheti is higher than in Kvemo Kartli. </a:t>
                      </a:r>
                      <a:endParaRPr lang="ka-GE" sz="1300" b="1" kern="1200" baseline="0" dirty="0">
                        <a:solidFill>
                          <a:schemeClr val="tx1"/>
                        </a:solidFill>
                        <a:effectLst/>
                        <a:latin typeface="Sylfaen" pitchFamily="18" charset="0"/>
                        <a:ea typeface="+mn-ea"/>
                        <a:cs typeface="+mn-cs"/>
                      </a:endParaRPr>
                    </a:p>
                    <a:p>
                      <a:pPr algn="ctr"/>
                      <a:endParaRPr lang="en-US" sz="1200" b="1" kern="1200" baseline="0" dirty="0">
                        <a:solidFill>
                          <a:srgbClr val="C00000"/>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The data indicating the trust level towards the sources of information in the target regions are in line with those for the population in Georgia.</a:t>
                      </a:r>
                      <a:endParaRPr lang="ka-GE" sz="1200" b="1" kern="1200" baseline="0" dirty="0">
                        <a:solidFill>
                          <a:srgbClr val="C00000"/>
                        </a:solidFill>
                        <a:effectLst/>
                        <a:latin typeface="Sylfaen" pitchFamily="18" charset="0"/>
                        <a:ea typeface="+mn-ea"/>
                        <a:cs typeface="+mn-cs"/>
                      </a:endParaRPr>
                    </a:p>
                    <a:p>
                      <a:endParaRPr lang="en-US" sz="16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3364553441"/>
      </p:ext>
    </p:extLst>
  </p:cSld>
  <p:clrMapOvr>
    <a:masterClrMapping/>
  </p:clrMapOvr>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624211778"/>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293936319"/>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ea typeface="Calibri" panose="020F0502020204030204" pitchFamily="34" charset="0"/>
                          <a:cs typeface="Times New Roman" panose="02020603050405020304" pitchFamily="18" charset="0"/>
                        </a:rPr>
                        <a:t>Satisfaction with the information received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056433289"/>
              </p:ext>
            </p:extLst>
          </p:nvPr>
        </p:nvGraphicFramePr>
        <p:xfrm>
          <a:off x="181708" y="1266059"/>
          <a:ext cx="3572608" cy="249936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dirty="0">
                          <a:effectLst/>
                          <a:latin typeface="Sylfaen" pitchFamily="18" charset="0"/>
                        </a:rPr>
                        <a:t>  </a:t>
                      </a:r>
                      <a:r>
                        <a:rPr lang="en-US" sz="1800" b="1" kern="1200" dirty="0">
                          <a:solidFill>
                            <a:schemeClr val="lt1"/>
                          </a:solidFill>
                          <a:effectLst/>
                          <a:latin typeface="Sylfaen" pitchFamily="18" charset="0"/>
                          <a:ea typeface="+mn-ea"/>
                          <a:cs typeface="+mn-cs"/>
                        </a:rPr>
                        <a:t>In both regions the respondents mainly expressed satisfaction with the information they receive about the COVID-19.</a:t>
                      </a:r>
                    </a:p>
                    <a:p>
                      <a:endParaRPr lang="ka-GE" sz="1800" b="1" kern="1200" dirty="0">
                        <a:solidFill>
                          <a:schemeClr val="lt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The satisfaction level with the information received via the media outlets in Samtskhe-Javakheti and Kvemo Kartli Regions lags behind that of the population in Georgia.</a:t>
                      </a:r>
                      <a:endParaRPr lang="en-US" sz="1400" b="1" kern="1200" dirty="0">
                        <a:solidFill>
                          <a:srgbClr val="C00000"/>
                        </a:solidFill>
                        <a:effectLst/>
                        <a:latin typeface="Sylfaen" pitchFamily="18" charset="0"/>
                        <a:ea typeface="+mn-ea"/>
                        <a:cs typeface="+mn-cs"/>
                      </a:endParaRPr>
                    </a:p>
                    <a:p>
                      <a:endParaRPr lang="en-US" sz="18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472327030"/>
              </p:ext>
            </p:extLst>
          </p:nvPr>
        </p:nvGraphicFramePr>
        <p:xfrm>
          <a:off x="152400" y="381000"/>
          <a:ext cx="8610600" cy="48241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algn="ctr">
                        <a:lnSpc>
                          <a:spcPct val="107000"/>
                        </a:lnSpc>
                        <a:spcBef>
                          <a:spcPts val="0"/>
                        </a:spcBef>
                        <a:spcAft>
                          <a:spcPts val="0"/>
                        </a:spcAft>
                      </a:pPr>
                      <a:r>
                        <a:rPr lang="en-US" sz="1600" baseline="0" dirty="0">
                          <a:solidFill>
                            <a:schemeClr val="tx1"/>
                          </a:solidFill>
                          <a:effectLst/>
                          <a:latin typeface="Sylfaen" pitchFamily="18" charset="0"/>
                          <a:ea typeface="Calibri" panose="020F0502020204030204" pitchFamily="34" charset="0"/>
                          <a:cs typeface="Times New Roman" panose="02020603050405020304" pitchFamily="18" charset="0"/>
                        </a:rPr>
                        <a:t>Satisfaction with the information received </a:t>
                      </a:r>
                      <a:endParaRPr lang="en-US" sz="1600" dirty="0">
                        <a:solidFill>
                          <a:schemeClr val="tx1"/>
                        </a:solidFill>
                        <a:effectLst/>
                        <a:latin typeface="Sylfaen"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r>
                        <a:rPr lang="ka-GE" sz="1400" b="0" baseline="0" dirty="0">
                          <a:solidFill>
                            <a:schemeClr val="tx1"/>
                          </a:solidFill>
                          <a:effectLst/>
                          <a:latin typeface="Sylfaen" pitchFamily="18" charset="0"/>
                          <a:ea typeface="+mn-ea"/>
                          <a:cs typeface="+mn-cs"/>
                        </a:rPr>
                        <a:t>)</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548615149"/>
              </p:ext>
            </p:extLst>
          </p:nvPr>
        </p:nvGraphicFramePr>
        <p:xfrm>
          <a:off x="152400" y="914400"/>
          <a:ext cx="8610600" cy="1219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149417">
                <a:tc>
                  <a:txBody>
                    <a:bodyPr/>
                    <a:lstStyle/>
                    <a:p>
                      <a:pPr lvl="0"/>
                      <a:r>
                        <a:rPr lang="en-US" sz="1400" b="1" u="sng" kern="1200" dirty="0">
                          <a:solidFill>
                            <a:schemeClr val="tx1"/>
                          </a:solidFill>
                          <a:effectLst/>
                          <a:latin typeface="Sylfaen" panose="010A0502050306030303" pitchFamily="18" charset="0"/>
                          <a:ea typeface="+mn-ea"/>
                          <a:cs typeface="+mn-cs"/>
                        </a:rPr>
                        <a:t>Samtskhe-Javakheti</a:t>
                      </a:r>
                      <a:r>
                        <a:rPr lang="ka-GE" sz="1400" b="1" u="sng" kern="1200" dirty="0">
                          <a:solidFill>
                            <a:schemeClr val="tx1"/>
                          </a:solidFill>
                          <a:effectLst/>
                          <a:latin typeface="Sylfaen" panose="010A0502050306030303" pitchFamily="18" charset="0"/>
                          <a:ea typeface="+mn-ea"/>
                          <a:cs typeface="+mn-cs"/>
                        </a:rPr>
                        <a:t>:</a:t>
                      </a:r>
                    </a:p>
                    <a:p>
                      <a:pPr lvl="0"/>
                      <a:endParaRPr lang="ka-GE" sz="1200" b="1" kern="1200" dirty="0">
                        <a:solidFill>
                          <a:schemeClr val="tx1"/>
                        </a:solidFill>
                        <a:effectLst/>
                        <a:latin typeface="Sylfaen" panose="010A0502050306030303" pitchFamily="18" charset="0"/>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Sylfaen" panose="010A0502050306030303" pitchFamily="18" charset="0"/>
                          <a:ea typeface="+mn-ea"/>
                          <a:cs typeface="+mn-cs"/>
                        </a:rPr>
                        <a:t>The more often the respondents use the media, the more satisfied they are with the information received </a:t>
                      </a:r>
                    </a:p>
                    <a:p>
                      <a:pPr marL="171450" lvl="0" indent="-171450">
                        <a:buFont typeface="Arial" panose="020B0604020202020204" pitchFamily="34" charset="0"/>
                        <a:buChar char="•"/>
                      </a:pPr>
                      <a:r>
                        <a:rPr lang="en-US" sz="1200" b="1" kern="1200" dirty="0">
                          <a:solidFill>
                            <a:schemeClr val="tx1"/>
                          </a:solidFill>
                          <a:effectLst/>
                          <a:latin typeface="Sylfaen" panose="010A0502050306030303" pitchFamily="18" charset="0"/>
                          <a:ea typeface="+mn-ea"/>
                          <a:cs typeface="+mn-cs"/>
                        </a:rPr>
                        <a:t>The more the respondents trust the media, the more they are satisfied with the  information received via the media. </a:t>
                      </a:r>
                      <a:endParaRPr lang="ka-GE" sz="1200" b="1" kern="1200" dirty="0">
                        <a:solidFill>
                          <a:schemeClr val="tx1"/>
                        </a:solidFill>
                        <a:effectLst/>
                        <a:latin typeface="Sylfaen" panose="010A0502050306030303" pitchFamily="18" charset="0"/>
                        <a:ea typeface="+mn-ea"/>
                        <a:cs typeface="+mn-cs"/>
                      </a:endParaRPr>
                    </a:p>
                    <a:p>
                      <a:pPr marL="171450" lvl="0" indent="-171450">
                        <a:buFont typeface="Arial" panose="020B0604020202020204" pitchFamily="34" charset="0"/>
                        <a:buChar char="•"/>
                      </a:pPr>
                      <a:r>
                        <a:rPr lang="en-US" sz="1200" b="1" kern="1200" dirty="0">
                          <a:solidFill>
                            <a:schemeClr val="tx1"/>
                          </a:solidFill>
                          <a:effectLst/>
                          <a:latin typeface="Sylfaen" panose="010A0502050306030303" pitchFamily="18" charset="0"/>
                          <a:ea typeface="+mn-ea"/>
                          <a:cs typeface="+mn-cs"/>
                        </a:rPr>
                        <a:t>Those respondents who lost their jobs due to the pandemic are more dissatisfied  with the information received.</a:t>
                      </a:r>
                      <a:endParaRPr lang="en-US" sz="1600" b="1" kern="1200" dirty="0">
                        <a:solidFill>
                          <a:schemeClr val="tx1"/>
                        </a:solidFill>
                        <a:effectLst/>
                        <a:latin typeface="Sylfaen" panose="010A0502050306030303" pitchFamily="18" charset="0"/>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3" name="Table 2">
            <a:extLst>
              <a:ext uri="{FF2B5EF4-FFF2-40B4-BE49-F238E27FC236}">
                <a16:creationId xmlns:a16="http://schemas.microsoft.com/office/drawing/2014/main" id="{CFA24C38-ECCD-4E4D-9005-8FB6D623F1B7}"/>
              </a:ext>
            </a:extLst>
          </p:cNvPr>
          <p:cNvGraphicFramePr>
            <a:graphicFrameLocks noGrp="1"/>
          </p:cNvGraphicFramePr>
          <p:nvPr>
            <p:extLst>
              <p:ext uri="{D42A27DB-BD31-4B8C-83A1-F6EECF244321}">
                <p14:modId xmlns:p14="http://schemas.microsoft.com/office/powerpoint/2010/main" val="3101256788"/>
              </p:ext>
            </p:extLst>
          </p:nvPr>
        </p:nvGraphicFramePr>
        <p:xfrm>
          <a:off x="216929" y="1981200"/>
          <a:ext cx="8574504" cy="1524000"/>
        </p:xfrm>
        <a:graphic>
          <a:graphicData uri="http://schemas.openxmlformats.org/drawingml/2006/table">
            <a:tbl>
              <a:tblPr firstRow="1" firstCol="1" bandRow="1">
                <a:tableStyleId>{5C22544A-7EE6-4342-B048-85BDC9FD1C3A}</a:tableStyleId>
              </a:tblPr>
              <a:tblGrid>
                <a:gridCol w="3954561">
                  <a:extLst>
                    <a:ext uri="{9D8B030D-6E8A-4147-A177-3AD203B41FA5}">
                      <a16:colId xmlns:a16="http://schemas.microsoft.com/office/drawing/2014/main" val="1484631872"/>
                    </a:ext>
                  </a:extLst>
                </a:gridCol>
                <a:gridCol w="1783497">
                  <a:extLst>
                    <a:ext uri="{9D8B030D-6E8A-4147-A177-3AD203B41FA5}">
                      <a16:colId xmlns:a16="http://schemas.microsoft.com/office/drawing/2014/main" val="2779821089"/>
                    </a:ext>
                  </a:extLst>
                </a:gridCol>
                <a:gridCol w="1783497">
                  <a:extLst>
                    <a:ext uri="{9D8B030D-6E8A-4147-A177-3AD203B41FA5}">
                      <a16:colId xmlns:a16="http://schemas.microsoft.com/office/drawing/2014/main" val="2825860009"/>
                    </a:ext>
                  </a:extLst>
                </a:gridCol>
                <a:gridCol w="1052949">
                  <a:extLst>
                    <a:ext uri="{9D8B030D-6E8A-4147-A177-3AD203B41FA5}">
                      <a16:colId xmlns:a16="http://schemas.microsoft.com/office/drawing/2014/main" val="2166098175"/>
                    </a:ext>
                  </a:extLst>
                </a:gridCol>
              </a:tblGrid>
              <a:tr h="388253">
                <a:tc rowSpan="2">
                  <a:txBody>
                    <a:bodyPr/>
                    <a:lstStyle/>
                    <a:p>
                      <a:pPr marL="0" marR="0">
                        <a:lnSpc>
                          <a:spcPct val="107000"/>
                        </a:lnSpc>
                        <a:spcBef>
                          <a:spcPts val="0"/>
                        </a:spcBef>
                        <a:spcAft>
                          <a:spcPts val="800"/>
                        </a:spcAft>
                      </a:pPr>
                      <a:r>
                        <a:rPr lang="en-US" sz="1100" dirty="0">
                          <a:effectLst/>
                          <a:latin typeface="Sylfaen" pitchFamily="18" charset="0"/>
                        </a:rPr>
                        <a:t>Samtskhe-Javakheti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en-US" sz="1100" dirty="0">
                          <a:effectLst/>
                          <a:latin typeface="Sylfaen" pitchFamily="18" charset="0"/>
                        </a:rPr>
                        <a:t>Satisfaction with the information received</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337940965"/>
                  </a:ext>
                </a:extLst>
              </a:tr>
              <a:tr h="271507">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399598095"/>
                  </a:ext>
                </a:extLst>
              </a:tr>
              <a:tr h="255561">
                <a:tc>
                  <a:txBody>
                    <a:bodyPr/>
                    <a:lstStyle/>
                    <a:p>
                      <a:pPr marL="0" marR="0">
                        <a:lnSpc>
                          <a:spcPct val="107000"/>
                        </a:lnSpc>
                        <a:spcBef>
                          <a:spcPts val="0"/>
                        </a:spcBef>
                        <a:spcAft>
                          <a:spcPts val="800"/>
                        </a:spcAft>
                      </a:pPr>
                      <a:r>
                        <a:rPr lang="en-US" sz="1100" dirty="0">
                          <a:effectLst/>
                          <a:latin typeface="Sylfaen" pitchFamily="18" charset="0"/>
                        </a:rPr>
                        <a:t>Frequency of using the media outlets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dirty="0">
                          <a:effectLst/>
                          <a:latin typeface="Sylfaen" pitchFamily="18" charset="0"/>
                        </a:rPr>
                        <a:t>0.34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0.23 – 0.46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39872367"/>
                  </a:ext>
                </a:extLst>
              </a:tr>
              <a:tr h="271507">
                <a:tc>
                  <a:txBody>
                    <a:bodyPr/>
                    <a:lstStyle/>
                    <a:p>
                      <a:pPr marL="0" marR="0">
                        <a:lnSpc>
                          <a:spcPct val="107000"/>
                        </a:lnSpc>
                        <a:spcBef>
                          <a:spcPts val="0"/>
                        </a:spcBef>
                        <a:spcAft>
                          <a:spcPts val="800"/>
                        </a:spcAft>
                      </a:pPr>
                      <a:r>
                        <a:rPr lang="en-US" sz="1100" dirty="0">
                          <a:effectLst/>
                          <a:latin typeface="Sylfaen" pitchFamily="18" charset="0"/>
                        </a:rPr>
                        <a:t>Trusts towards the media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dirty="0">
                          <a:effectLst/>
                          <a:latin typeface="Sylfaen" pitchFamily="18" charset="0"/>
                        </a:rPr>
                        <a:t>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0.06 – 0.27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348540074"/>
                  </a:ext>
                </a:extLst>
              </a:tr>
              <a:tr h="337172">
                <a:tc>
                  <a:txBody>
                    <a:bodyPr/>
                    <a:lstStyle/>
                    <a:p>
                      <a:pPr marL="0" marR="0">
                        <a:lnSpc>
                          <a:spcPct val="107000"/>
                        </a:lnSpc>
                        <a:spcBef>
                          <a:spcPts val="0"/>
                        </a:spcBef>
                        <a:spcAft>
                          <a:spcPts val="800"/>
                        </a:spcAft>
                      </a:pPr>
                      <a:r>
                        <a:rPr lang="en-US" sz="1100" b="1" kern="1200" dirty="0">
                          <a:solidFill>
                            <a:schemeClr val="lt1"/>
                          </a:solidFill>
                          <a:effectLst/>
                          <a:latin typeface="Sylfaen" pitchFamily="18" charset="0"/>
                          <a:ea typeface="+mn-ea"/>
                          <a:cs typeface="+mn-cs"/>
                        </a:rPr>
                        <a:t>Losing a job during the pandemic vs keeping it</a:t>
                      </a:r>
                    </a:p>
                  </a:txBody>
                  <a:tcPr marL="68580" marR="68580" marT="9525" marB="0" anchor="ctr"/>
                </a:tc>
                <a:tc>
                  <a:txBody>
                    <a:bodyPr/>
                    <a:lstStyle/>
                    <a:p>
                      <a:pPr marL="0" marR="0">
                        <a:lnSpc>
                          <a:spcPct val="107000"/>
                        </a:lnSpc>
                        <a:spcBef>
                          <a:spcPts val="0"/>
                        </a:spcBef>
                        <a:spcAft>
                          <a:spcPts val="800"/>
                        </a:spcAft>
                      </a:pPr>
                      <a:r>
                        <a:rPr lang="en-US" sz="1000" dirty="0">
                          <a:effectLst/>
                          <a:latin typeface="Sylfaen" pitchFamily="18" charset="0"/>
                        </a:rPr>
                        <a:t>-0.12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-0.23 – -0.02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516892681"/>
                  </a:ext>
                </a:extLst>
              </a:tr>
            </a:tbl>
          </a:graphicData>
        </a:graphic>
      </p:graphicFrame>
      <p:graphicFrame>
        <p:nvGraphicFramePr>
          <p:cNvPr id="6" name="Table 5">
            <a:extLst>
              <a:ext uri="{FF2B5EF4-FFF2-40B4-BE49-F238E27FC236}">
                <a16:creationId xmlns:a16="http://schemas.microsoft.com/office/drawing/2014/main" id="{3302AEA2-45B5-4707-BCC2-5E50A57E6E7D}"/>
              </a:ext>
            </a:extLst>
          </p:cNvPr>
          <p:cNvGraphicFramePr>
            <a:graphicFrameLocks noGrp="1"/>
          </p:cNvGraphicFramePr>
          <p:nvPr>
            <p:extLst>
              <p:ext uri="{D42A27DB-BD31-4B8C-83A1-F6EECF244321}">
                <p14:modId xmlns:p14="http://schemas.microsoft.com/office/powerpoint/2010/main" val="491467927"/>
              </p:ext>
            </p:extLst>
          </p:nvPr>
        </p:nvGraphicFramePr>
        <p:xfrm>
          <a:off x="228600" y="3810000"/>
          <a:ext cx="8610600" cy="12192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964515">
                <a:tc>
                  <a:txBody>
                    <a:bodyPr/>
                    <a:lstStyle/>
                    <a:p>
                      <a:pPr lvl="0"/>
                      <a:r>
                        <a:rPr lang="en-US" sz="1400" b="1" u="sng" kern="1200" dirty="0">
                          <a:solidFill>
                            <a:schemeClr val="tx1"/>
                          </a:solidFill>
                          <a:effectLst/>
                          <a:latin typeface="Sylfaen" panose="010A0502050306030303" pitchFamily="18" charset="0"/>
                          <a:ea typeface="+mn-ea"/>
                          <a:cs typeface="+mn-cs"/>
                        </a:rPr>
                        <a:t>Kvemo Kartli:</a:t>
                      </a:r>
                      <a:endParaRPr lang="ka-GE" sz="1400" b="1" u="sng" kern="1200" dirty="0">
                        <a:solidFill>
                          <a:schemeClr val="tx1"/>
                        </a:solidFill>
                        <a:effectLst/>
                        <a:latin typeface="Sylfaen" panose="010A0502050306030303" pitchFamily="18" charset="0"/>
                        <a:ea typeface="+mn-ea"/>
                        <a:cs typeface="+mn-cs"/>
                      </a:endParaRPr>
                    </a:p>
                    <a:p>
                      <a:pPr lvl="0"/>
                      <a:endParaRPr lang="ka-GE" sz="1200" b="1" kern="1200" dirty="0">
                        <a:solidFill>
                          <a:schemeClr val="tx1"/>
                        </a:solidFill>
                        <a:effectLst/>
                        <a:latin typeface="Sylfaen" panose="010A0502050306030303" pitchFamily="18" charset="0"/>
                        <a:ea typeface="+mn-ea"/>
                        <a:cs typeface="+mn-cs"/>
                      </a:endParaRP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dirty="0">
                          <a:solidFill>
                            <a:schemeClr val="tx1"/>
                          </a:solidFill>
                          <a:effectLst/>
                          <a:latin typeface="Sylfaen" panose="010A0502050306030303" pitchFamily="18" charset="0"/>
                          <a:ea typeface="+mn-ea"/>
                          <a:cs typeface="+mn-cs"/>
                        </a:rPr>
                        <a:t>The more often the respondents use the media, the more satisfied they are with the information received.</a:t>
                      </a:r>
                    </a:p>
                    <a:p>
                      <a:pPr marL="171450" marR="0" lvl="0" indent="-1714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200" b="1" kern="1200" dirty="0">
                          <a:solidFill>
                            <a:schemeClr val="tx1"/>
                          </a:solidFill>
                          <a:effectLst/>
                          <a:latin typeface="Sylfaen" panose="010A0502050306030303" pitchFamily="18" charset="0"/>
                          <a:ea typeface="+mn-ea"/>
                          <a:cs typeface="+mn-cs"/>
                        </a:rPr>
                        <a:t>The more the respondents trust the medical sector, the more satisfied they are with the information received. </a:t>
                      </a:r>
                    </a:p>
                    <a:p>
                      <a:pPr marL="171450" lvl="0" indent="-171450">
                        <a:buFont typeface="Arial" panose="020B0604020202020204" pitchFamily="34" charset="0"/>
                        <a:buChar char="•"/>
                      </a:pPr>
                      <a:endParaRPr lang="en-US" sz="1200" b="1" kern="1200" dirty="0">
                        <a:solidFill>
                          <a:schemeClr val="tx1"/>
                        </a:solidFill>
                        <a:effectLst/>
                        <a:latin typeface="Sylfaen" panose="010A0502050306030303" pitchFamily="18" charset="0"/>
                        <a:ea typeface="+mn-ea"/>
                        <a:cs typeface="+mn-cs"/>
                      </a:endParaRPr>
                    </a:p>
                    <a:p>
                      <a:pPr lvl="0"/>
                      <a:endParaRPr lang="ka-GE" sz="900" b="1" kern="1200" dirty="0">
                        <a:solidFill>
                          <a:schemeClr val="tx1"/>
                        </a:solidFill>
                        <a:effectLst/>
                        <a:latin typeface="+mn-lt"/>
                        <a:ea typeface="+mn-ea"/>
                        <a:cs typeface="+mn-cs"/>
                      </a:endParaRPr>
                    </a:p>
                    <a:p>
                      <a:endParaRPr lang="en-US" sz="900" b="1" kern="1200" dirty="0">
                        <a:solidFill>
                          <a:schemeClr val="tx1"/>
                        </a:solidFill>
                        <a:effectLst/>
                        <a:latin typeface="+mn-lt"/>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7" name="Table 6">
            <a:extLst>
              <a:ext uri="{FF2B5EF4-FFF2-40B4-BE49-F238E27FC236}">
                <a16:creationId xmlns:a16="http://schemas.microsoft.com/office/drawing/2014/main" id="{67370C23-F281-4621-8F6D-38ED40B47A9E}"/>
              </a:ext>
            </a:extLst>
          </p:cNvPr>
          <p:cNvGraphicFramePr>
            <a:graphicFrameLocks noGrp="1"/>
          </p:cNvGraphicFramePr>
          <p:nvPr>
            <p:extLst>
              <p:ext uri="{D42A27DB-BD31-4B8C-83A1-F6EECF244321}">
                <p14:modId xmlns:p14="http://schemas.microsoft.com/office/powerpoint/2010/main" val="1207673568"/>
              </p:ext>
            </p:extLst>
          </p:nvPr>
        </p:nvGraphicFramePr>
        <p:xfrm>
          <a:off x="304800" y="5030961"/>
          <a:ext cx="8229600" cy="1807528"/>
        </p:xfrm>
        <a:graphic>
          <a:graphicData uri="http://schemas.openxmlformats.org/drawingml/2006/table">
            <a:tbl>
              <a:tblPr firstRow="1" firstCol="1" bandRow="1">
                <a:tableStyleId>{5C22544A-7EE6-4342-B048-85BDC9FD1C3A}</a:tableStyleId>
              </a:tblPr>
              <a:tblGrid>
                <a:gridCol w="3795491">
                  <a:extLst>
                    <a:ext uri="{9D8B030D-6E8A-4147-A177-3AD203B41FA5}">
                      <a16:colId xmlns:a16="http://schemas.microsoft.com/office/drawing/2014/main" val="1365130582"/>
                    </a:ext>
                  </a:extLst>
                </a:gridCol>
                <a:gridCol w="1711757">
                  <a:extLst>
                    <a:ext uri="{9D8B030D-6E8A-4147-A177-3AD203B41FA5}">
                      <a16:colId xmlns:a16="http://schemas.microsoft.com/office/drawing/2014/main" val="2038665591"/>
                    </a:ext>
                  </a:extLst>
                </a:gridCol>
                <a:gridCol w="1711757">
                  <a:extLst>
                    <a:ext uri="{9D8B030D-6E8A-4147-A177-3AD203B41FA5}">
                      <a16:colId xmlns:a16="http://schemas.microsoft.com/office/drawing/2014/main" val="2760046113"/>
                    </a:ext>
                  </a:extLst>
                </a:gridCol>
                <a:gridCol w="1010595">
                  <a:extLst>
                    <a:ext uri="{9D8B030D-6E8A-4147-A177-3AD203B41FA5}">
                      <a16:colId xmlns:a16="http://schemas.microsoft.com/office/drawing/2014/main" val="2161192253"/>
                    </a:ext>
                  </a:extLst>
                </a:gridCol>
              </a:tblGrid>
              <a:tr h="473190">
                <a:tc rowSpan="2">
                  <a:txBody>
                    <a:bodyPr/>
                    <a:lstStyle/>
                    <a:p>
                      <a:pPr marL="0" marR="0">
                        <a:lnSpc>
                          <a:spcPct val="107000"/>
                        </a:lnSpc>
                        <a:spcBef>
                          <a:spcPts val="0"/>
                        </a:spcBef>
                        <a:spcAft>
                          <a:spcPts val="800"/>
                        </a:spcAft>
                      </a:pPr>
                      <a:r>
                        <a:rPr lang="en-US" sz="1100" dirty="0">
                          <a:effectLst/>
                          <a:latin typeface="Sylfaen" pitchFamily="18" charset="0"/>
                        </a:rPr>
                        <a:t>Kvemo Kartli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en-US" sz="1100" dirty="0">
                          <a:effectLst/>
                          <a:latin typeface="Sylfaen" pitchFamily="18" charset="0"/>
                        </a:rPr>
                        <a:t>Satisfaction with the information received</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3518152006"/>
                  </a:ext>
                </a:extLst>
              </a:tr>
              <a:tr h="462904">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Beta</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1955101161"/>
                  </a:ext>
                </a:extLst>
              </a:tr>
              <a:tr h="435717">
                <a:tc>
                  <a:txBody>
                    <a:bodyPr/>
                    <a:lstStyle/>
                    <a:p>
                      <a:pPr marL="0" marR="0">
                        <a:lnSpc>
                          <a:spcPct val="107000"/>
                        </a:lnSpc>
                        <a:spcBef>
                          <a:spcPts val="0"/>
                        </a:spcBef>
                        <a:spcAft>
                          <a:spcPts val="800"/>
                        </a:spcAft>
                      </a:pPr>
                      <a:r>
                        <a:rPr lang="en-US" sz="1100" dirty="0">
                          <a:effectLst/>
                          <a:latin typeface="Sylfaen" pitchFamily="18" charset="0"/>
                        </a:rPr>
                        <a:t>Trust towards the medical sector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dirty="0">
                          <a:effectLst/>
                          <a:latin typeface="Sylfaen" pitchFamily="18" charset="0"/>
                        </a:rPr>
                        <a:t>0.52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0.27 – 0.77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437881887"/>
                  </a:ext>
                </a:extLst>
              </a:tr>
              <a:tr h="435717">
                <a:tc>
                  <a:txBody>
                    <a:bodyPr/>
                    <a:lstStyle/>
                    <a:p>
                      <a:pPr marL="0" marR="0">
                        <a:lnSpc>
                          <a:spcPct val="107000"/>
                        </a:lnSpc>
                        <a:spcBef>
                          <a:spcPts val="0"/>
                        </a:spcBef>
                        <a:spcAft>
                          <a:spcPts val="800"/>
                        </a:spcAft>
                      </a:pPr>
                      <a:r>
                        <a:rPr lang="en-US" sz="1100" dirty="0">
                          <a:effectLst/>
                          <a:latin typeface="Sylfaen" pitchFamily="18" charset="0"/>
                        </a:rPr>
                        <a:t>Frequency of using the media outlets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00" dirty="0">
                          <a:effectLst/>
                          <a:latin typeface="Sylfaen" pitchFamily="18" charset="0"/>
                        </a:rPr>
                        <a:t>0.63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0.54 – 0.71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71672285"/>
                  </a:ext>
                </a:extLst>
              </a:tr>
            </a:tbl>
          </a:graphicData>
        </a:graphic>
      </p:graphicFrame>
    </p:spTree>
    <p:extLst>
      <p:ext uri="{BB962C8B-B14F-4D97-AF65-F5344CB8AC3E}">
        <p14:creationId xmlns:p14="http://schemas.microsoft.com/office/powerpoint/2010/main" val="440845054"/>
      </p:ext>
    </p:extLst>
  </p:cSld>
  <p:clrMapOvr>
    <a:masterClrMapping/>
  </p:clrMapOvr>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694762583"/>
              </p:ext>
            </p:extLst>
          </p:nvPr>
        </p:nvGraphicFramePr>
        <p:xfrm>
          <a:off x="4267200" y="0"/>
          <a:ext cx="4876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553007094"/>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Needed Information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80761914"/>
              </p:ext>
            </p:extLst>
          </p:nvPr>
        </p:nvGraphicFramePr>
        <p:xfrm>
          <a:off x="152400" y="1143000"/>
          <a:ext cx="3572608" cy="527304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400" dirty="0">
                          <a:effectLst/>
                          <a:latin typeface="Sylfaen" pitchFamily="18" charset="0"/>
                        </a:rPr>
                        <a:t> </a:t>
                      </a:r>
                      <a:r>
                        <a:rPr lang="en-US" sz="1400" b="1" kern="1200" dirty="0">
                          <a:solidFill>
                            <a:schemeClr val="lt1"/>
                          </a:solidFill>
                          <a:effectLst/>
                          <a:latin typeface="Sylfaen" pitchFamily="18" charset="0"/>
                          <a:ea typeface="+mn-ea"/>
                          <a:cs typeface="+mn-cs"/>
                        </a:rPr>
                        <a:t>Notwithstanding the satisfaction with the information received, the majority of the respondents both in Samtskhe-Javakheti as well as Kvemo Kartli admits the need to receive updated/additional information. In both regions minimum  </a:t>
                      </a:r>
                      <a:r>
                        <a:rPr lang="ka-GE" sz="1400" b="1" kern="1200" dirty="0">
                          <a:solidFill>
                            <a:schemeClr val="lt1"/>
                          </a:solidFill>
                          <a:effectLst/>
                          <a:latin typeface="Sylfaen" pitchFamily="18" charset="0"/>
                          <a:ea typeface="+mn-ea"/>
                          <a:cs typeface="+mn-cs"/>
                        </a:rPr>
                        <a:t>62%</a:t>
                      </a:r>
                      <a:r>
                        <a:rPr lang="en-US" sz="1400" b="1" kern="1200" dirty="0">
                          <a:solidFill>
                            <a:schemeClr val="lt1"/>
                          </a:solidFill>
                          <a:effectLst/>
                          <a:latin typeface="Sylfaen" pitchFamily="18" charset="0"/>
                          <a:ea typeface="+mn-ea"/>
                          <a:cs typeface="+mn-cs"/>
                        </a:rPr>
                        <a:t> of the respondents in both regions mention the need to receive information about a given issue.</a:t>
                      </a:r>
                      <a:endParaRPr lang="ka-GE" sz="14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pPr algn="ctr"/>
                      <a:r>
                        <a:rPr lang="en-US" sz="1400" b="1" kern="1200" dirty="0">
                          <a:solidFill>
                            <a:schemeClr val="tx1"/>
                          </a:solidFill>
                          <a:effectLst/>
                          <a:latin typeface="Sylfaen" pitchFamily="18" charset="0"/>
                          <a:ea typeface="+mn-ea"/>
                          <a:cs typeface="+mn-cs"/>
                        </a:rPr>
                        <a:t>In Samtskhe-Javakheti the information is especially needed about the scientific progress of developing treatment for the novel Coronavirus, while in Kvemo Kartli the information is needed about how to educate the underaged family member(s) under the circumstances of the pandemic. </a:t>
                      </a:r>
                      <a:endParaRPr lang="ka-GE" sz="1400" b="1" kern="1200" dirty="0">
                        <a:solidFill>
                          <a:schemeClr val="tx1"/>
                        </a:solidFill>
                        <a:effectLst/>
                        <a:latin typeface="Sylfaen" pitchFamily="18" charset="0"/>
                        <a:ea typeface="+mn-ea"/>
                        <a:cs typeface="+mn-cs"/>
                      </a:endParaRPr>
                    </a:p>
                    <a:p>
                      <a:pPr algn="ctr"/>
                      <a:endParaRPr lang="ka-GE" sz="1200" b="1" kern="1200" dirty="0">
                        <a:solidFill>
                          <a:schemeClr val="tx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In regard of the information needed on COVID-19, the emphases made by the respondents in Samtskhe-Javakheti Region are closer (compared with Kvemo Kartli) with the indicators for the population in Georgia. One interesting aspect is that in both regions the respondents were less interested in receiving detailed information about the travel restrictions compared with the population in Georgia.</a:t>
                      </a:r>
                      <a:endParaRPr lang="ka-GE" sz="1200" b="1" kern="1200" dirty="0">
                        <a:solidFill>
                          <a:srgbClr val="C00000"/>
                        </a:solidFill>
                        <a:effectLst/>
                        <a:latin typeface="Sylfaen" pitchFamily="18" charset="0"/>
                        <a:ea typeface="+mn-ea"/>
                        <a:cs typeface="+mn-cs"/>
                      </a:endParaRPr>
                    </a:p>
                    <a:p>
                      <a:pPr algn="ctr"/>
                      <a:endParaRPr lang="ka-GE" sz="14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902090103"/>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383224519"/>
              </p:ext>
            </p:extLst>
          </p:nvPr>
        </p:nvGraphicFramePr>
        <p:xfrm>
          <a:off x="152400" y="381000"/>
          <a:ext cx="3505200" cy="1458722"/>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A Way out from the health related emergency situation </a:t>
                      </a:r>
                    </a:p>
                    <a:p>
                      <a:pPr marL="0" marR="0" algn="ctr">
                        <a:lnSpc>
                          <a:spcPct val="107000"/>
                        </a:lnSpc>
                        <a:spcBef>
                          <a:spcPts val="0"/>
                        </a:spcBef>
                        <a:spcAft>
                          <a:spcPts val="0"/>
                        </a:spcAft>
                      </a:pP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34550018"/>
              </p:ext>
            </p:extLst>
          </p:nvPr>
        </p:nvGraphicFramePr>
        <p:xfrm>
          <a:off x="190500" y="1600200"/>
          <a:ext cx="3572608" cy="25908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en-US" sz="1600" b="1" kern="1200" dirty="0">
                          <a:solidFill>
                            <a:schemeClr val="lt1"/>
                          </a:solidFill>
                          <a:effectLst/>
                          <a:latin typeface="Sylfaen" pitchFamily="18" charset="0"/>
                          <a:ea typeface="+mn-ea"/>
                          <a:cs typeface="+mn-cs"/>
                        </a:rPr>
                        <a:t>If they or their family members develop such symptoms, as fever, cough, breathing problems, etc. more than </a:t>
                      </a:r>
                      <a:r>
                        <a:rPr lang="ka-GE" sz="1600" b="1" kern="1200" dirty="0">
                          <a:solidFill>
                            <a:schemeClr val="lt1"/>
                          </a:solidFill>
                          <a:effectLst/>
                          <a:latin typeface="Sylfaen" pitchFamily="18" charset="0"/>
                          <a:ea typeface="+mn-ea"/>
                          <a:cs typeface="+mn-cs"/>
                        </a:rPr>
                        <a:t>74%-</a:t>
                      </a:r>
                      <a:r>
                        <a:rPr lang="en-US" sz="1600" b="1" kern="1200" dirty="0">
                          <a:solidFill>
                            <a:schemeClr val="lt1"/>
                          </a:solidFill>
                          <a:effectLst/>
                          <a:latin typeface="Sylfaen" pitchFamily="18" charset="0"/>
                          <a:ea typeface="+mn-ea"/>
                          <a:cs typeface="+mn-cs"/>
                        </a:rPr>
                        <a:t> of the respondents in both regions said that they would call </a:t>
                      </a:r>
                      <a:r>
                        <a:rPr lang="ka-GE" sz="1600" b="1" kern="1200" dirty="0">
                          <a:solidFill>
                            <a:schemeClr val="lt1"/>
                          </a:solidFill>
                          <a:effectLst/>
                          <a:latin typeface="Sylfaen" pitchFamily="18" charset="0"/>
                          <a:ea typeface="+mn-ea"/>
                          <a:cs typeface="+mn-cs"/>
                        </a:rPr>
                        <a:t>112</a:t>
                      </a:r>
                      <a:r>
                        <a:rPr lang="en-US" sz="1600" b="1" kern="1200" dirty="0">
                          <a:solidFill>
                            <a:schemeClr val="lt1"/>
                          </a:solidFill>
                          <a:effectLst/>
                          <a:latin typeface="Sylfaen" pitchFamily="18" charset="0"/>
                          <a:ea typeface="+mn-ea"/>
                          <a:cs typeface="+mn-cs"/>
                        </a:rPr>
                        <a:t> Emergency Line.</a:t>
                      </a:r>
                      <a:endParaRPr lang="ka-GE" sz="1600" b="1" kern="1200" dirty="0">
                        <a:solidFill>
                          <a:schemeClr val="lt1"/>
                        </a:solidFill>
                        <a:effectLst/>
                        <a:latin typeface="Sylfaen" pitchFamily="18" charset="0"/>
                        <a:ea typeface="+mn-ea"/>
                        <a:cs typeface="+mn-cs"/>
                      </a:endParaRPr>
                    </a:p>
                    <a:p>
                      <a:endParaRPr lang="ka-GE" sz="1600" b="1" kern="1200" dirty="0">
                        <a:solidFill>
                          <a:schemeClr val="lt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In case of health emergency, a main way out for the people living in Samtskhe-Javakheti and Kvemo Kartli is to call 112. </a:t>
                      </a:r>
                      <a:endParaRPr lang="ka-GE" sz="1400" b="1" kern="1200" dirty="0">
                        <a:solidFill>
                          <a:srgbClr val="C00000"/>
                        </a:solidFill>
                        <a:effectLst/>
                        <a:latin typeface="Sylfaen" pitchFamily="18" charset="0"/>
                        <a:ea typeface="+mn-ea"/>
                        <a:cs typeface="+mn-cs"/>
                      </a:endParaRPr>
                    </a:p>
                    <a:p>
                      <a:endParaRPr lang="en-US" sz="16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351569970"/>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379767088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rPr>
                        <a:t>A Way out from the emergency social situation</a:t>
                      </a:r>
                      <a:endParaRPr lang="en-US" sz="900" b="1" kern="1200" dirty="0">
                        <a:solidFill>
                          <a:schemeClr val="tx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190488078"/>
              </p:ext>
            </p:extLst>
          </p:nvPr>
        </p:nvGraphicFramePr>
        <p:xfrm>
          <a:off x="160421" y="1143000"/>
          <a:ext cx="3572608" cy="46939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1371600">
                <a:tc>
                  <a:txBody>
                    <a:bodyPr/>
                    <a:lstStyle/>
                    <a:p>
                      <a:r>
                        <a:rPr lang="ka-GE" sz="1400" b="1" kern="1200" dirty="0">
                          <a:solidFill>
                            <a:schemeClr val="lt1"/>
                          </a:solidFill>
                          <a:effectLst/>
                          <a:latin typeface="Sylfaen" pitchFamily="18" charset="0"/>
                          <a:ea typeface="+mn-ea"/>
                          <a:cs typeface="+mn-cs"/>
                        </a:rPr>
                        <a:t>43% </a:t>
                      </a:r>
                      <a:r>
                        <a:rPr lang="en-US" sz="1400" b="1" kern="1200" dirty="0">
                          <a:solidFill>
                            <a:schemeClr val="lt1"/>
                          </a:solidFill>
                          <a:effectLst/>
                          <a:latin typeface="Sylfaen" pitchFamily="18" charset="0"/>
                          <a:ea typeface="+mn-ea"/>
                          <a:cs typeface="+mn-cs"/>
                        </a:rPr>
                        <a:t> of the respondents polled in Samtskhe-Javakheti incorrectly said that they would call 112 in case of supply or transportation problems and </a:t>
                      </a:r>
                      <a:r>
                        <a:rPr lang="ka-GE" sz="1400" b="1" kern="1200" dirty="0">
                          <a:solidFill>
                            <a:schemeClr val="lt1"/>
                          </a:solidFill>
                          <a:effectLst/>
                          <a:latin typeface="Sylfaen" pitchFamily="18" charset="0"/>
                          <a:ea typeface="+mn-ea"/>
                          <a:cs typeface="+mn-cs"/>
                        </a:rPr>
                        <a:t>23% </a:t>
                      </a:r>
                      <a:r>
                        <a:rPr lang="en-US" sz="1400" b="1" kern="1200" dirty="0">
                          <a:solidFill>
                            <a:schemeClr val="lt1"/>
                          </a:solidFill>
                          <a:effectLst/>
                          <a:latin typeface="Sylfaen" pitchFamily="18" charset="0"/>
                          <a:ea typeface="+mn-ea"/>
                          <a:cs typeface="+mn-cs"/>
                        </a:rPr>
                        <a:t> correctly indicated that they would call 144 Emergency Line. </a:t>
                      </a:r>
                      <a:endParaRPr lang="ka-GE" sz="14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r>
                        <a:rPr lang="en-US" sz="1400" b="1" kern="1200" dirty="0">
                          <a:solidFill>
                            <a:schemeClr val="lt1"/>
                          </a:solidFill>
                          <a:effectLst/>
                          <a:latin typeface="Sylfaen" pitchFamily="18" charset="0"/>
                          <a:ea typeface="+mn-ea"/>
                          <a:cs typeface="+mn-cs"/>
                        </a:rPr>
                        <a:t>In case of Kvemo Kartli, </a:t>
                      </a:r>
                      <a:r>
                        <a:rPr lang="ka-GE" sz="1400" b="1" kern="1200" dirty="0">
                          <a:solidFill>
                            <a:schemeClr val="lt1"/>
                          </a:solidFill>
                          <a:effectLst/>
                          <a:latin typeface="Sylfaen" pitchFamily="18" charset="0"/>
                          <a:ea typeface="+mn-ea"/>
                          <a:cs typeface="+mn-cs"/>
                        </a:rPr>
                        <a:t>37%</a:t>
                      </a:r>
                      <a:r>
                        <a:rPr lang="en-US" sz="1400" b="1" kern="1200" dirty="0">
                          <a:solidFill>
                            <a:schemeClr val="lt1"/>
                          </a:solidFill>
                          <a:effectLst/>
                          <a:latin typeface="Sylfaen" pitchFamily="18" charset="0"/>
                          <a:ea typeface="+mn-ea"/>
                          <a:cs typeface="+mn-cs"/>
                        </a:rPr>
                        <a:t> of the respondents incorrectly answered (calling 112) and the fifth of the respondents correctly  said that they would call 144.</a:t>
                      </a:r>
                      <a:endParaRPr lang="ka-GE" sz="14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r>
                        <a:rPr lang="en-US" sz="1400" b="1" kern="1200" dirty="0">
                          <a:solidFill>
                            <a:schemeClr val="lt1"/>
                          </a:solidFill>
                          <a:effectLst/>
                          <a:latin typeface="Sylfaen" pitchFamily="18" charset="0"/>
                          <a:ea typeface="+mn-ea"/>
                          <a:cs typeface="+mn-cs"/>
                        </a:rPr>
                        <a:t>The percentage of the respondents who would call the primary group members in Samtskhe-Javakheti is  </a:t>
                      </a:r>
                      <a:r>
                        <a:rPr lang="ka-GE" sz="1400" b="1" kern="1200" dirty="0">
                          <a:solidFill>
                            <a:schemeClr val="lt1"/>
                          </a:solidFill>
                          <a:effectLst/>
                          <a:latin typeface="Sylfaen" pitchFamily="18" charset="0"/>
                          <a:ea typeface="+mn-ea"/>
                          <a:cs typeface="+mn-cs"/>
                        </a:rPr>
                        <a:t>18%, </a:t>
                      </a:r>
                      <a:r>
                        <a:rPr lang="en-US" sz="1400" b="1" kern="1200" dirty="0">
                          <a:solidFill>
                            <a:schemeClr val="lt1"/>
                          </a:solidFill>
                          <a:effectLst/>
                          <a:latin typeface="Sylfaen" pitchFamily="18" charset="0"/>
                          <a:ea typeface="+mn-ea"/>
                          <a:cs typeface="+mn-cs"/>
                        </a:rPr>
                        <a:t> and in Kvemo Kartli it is  around fifth of the respondents. </a:t>
                      </a:r>
                    </a:p>
                    <a:p>
                      <a:endParaRPr lang="ka-GE" sz="1400" b="1" kern="1200" dirty="0">
                        <a:solidFill>
                          <a:schemeClr val="lt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As it was found out the population of Georgia is more knowledgeable (compared with the population in the target regions) as to which hotline should be called in case of supply or transportation emergency problems.</a:t>
                      </a:r>
                      <a:endParaRPr lang="ka-GE" sz="1400" b="1" kern="1200" baseline="0" dirty="0">
                        <a:solidFill>
                          <a:srgbClr val="C00000"/>
                        </a:solidFill>
                        <a:effectLst/>
                        <a:latin typeface="Sylfaen" pitchFamily="18" charset="0"/>
                        <a:ea typeface="+mn-ea"/>
                        <a:cs typeface="+mn-cs"/>
                      </a:endParaRPr>
                    </a:p>
                    <a:p>
                      <a:pPr algn="ctr"/>
                      <a:endParaRPr lang="en-US" sz="14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841032064"/>
              </p:ext>
            </p:extLst>
          </p:nvPr>
        </p:nvGraphicFramePr>
        <p:xfrm>
          <a:off x="3810000" y="0"/>
          <a:ext cx="5334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456022849"/>
              </p:ext>
            </p:extLst>
          </p:nvPr>
        </p:nvGraphicFramePr>
        <p:xfrm>
          <a:off x="152400" y="1524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dirty="0">
                          <a:solidFill>
                            <a:schemeClr val="tx1"/>
                          </a:solidFill>
                          <a:effectLst/>
                        </a:rPr>
                        <a:t>Trust in the Stakeholders</a:t>
                      </a:r>
                      <a:r>
                        <a:rPr lang="ka-GE" sz="1600" dirty="0">
                          <a:solidFill>
                            <a:schemeClr val="tx1"/>
                          </a:solidFill>
                          <a:effectLst/>
                        </a:rPr>
                        <a:t> </a:t>
                      </a:r>
                      <a:endParaRPr lang="en-US" sz="1600" dirty="0">
                        <a:solidFill>
                          <a:schemeClr val="tx1"/>
                        </a:solidFill>
                        <a:effectLst/>
                        <a:latin typeface="Calibri" panose="020F0502020204030204" pitchFamily="34"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593719538"/>
              </p:ext>
            </p:extLst>
          </p:nvPr>
        </p:nvGraphicFramePr>
        <p:xfrm>
          <a:off x="152400" y="914400"/>
          <a:ext cx="3572608" cy="57150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715000">
                <a:tc>
                  <a:txBody>
                    <a:bodyPr/>
                    <a:lstStyle/>
                    <a:p>
                      <a:r>
                        <a:rPr lang="en-US" sz="1200" b="1" kern="1200" dirty="0">
                          <a:solidFill>
                            <a:schemeClr val="lt1"/>
                          </a:solidFill>
                          <a:effectLst/>
                          <a:latin typeface="Sylfaen" pitchFamily="18" charset="0"/>
                          <a:ea typeface="+mn-ea"/>
                          <a:cs typeface="+mn-cs"/>
                        </a:rPr>
                        <a:t>Mean indicators of trust towards various stakeholder in both regions are  high </a:t>
                      </a:r>
                      <a:r>
                        <a:rPr lang="ka-GE" sz="1200" b="1" kern="1200" dirty="0">
                          <a:solidFill>
                            <a:schemeClr val="lt1"/>
                          </a:solidFill>
                          <a:effectLst/>
                          <a:latin typeface="Sylfaen" pitchFamily="18" charset="0"/>
                          <a:ea typeface="+mn-ea"/>
                          <a:cs typeface="+mn-cs"/>
                        </a:rPr>
                        <a:t>(</a:t>
                      </a:r>
                      <a:r>
                        <a:rPr lang="en-US" sz="1200" b="1" kern="1200" dirty="0">
                          <a:solidFill>
                            <a:schemeClr val="lt1"/>
                          </a:solidFill>
                          <a:effectLst/>
                          <a:latin typeface="Sylfaen" pitchFamily="18" charset="0"/>
                          <a:ea typeface="+mn-ea"/>
                          <a:cs typeface="+mn-cs"/>
                        </a:rPr>
                        <a:t>Mean , as usually &gt; 5)</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r>
                        <a:rPr lang="en-US" sz="1200" b="1" kern="1200" dirty="0">
                          <a:solidFill>
                            <a:schemeClr val="lt1"/>
                          </a:solidFill>
                          <a:effectLst/>
                          <a:latin typeface="Sylfaen" pitchFamily="18" charset="0"/>
                          <a:ea typeface="+mn-ea"/>
                          <a:cs typeface="+mn-cs"/>
                        </a:rPr>
                        <a:t>Samtskhe-Javakheti  was distinguished with the highest trust: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Hospitals, who treat the patients infected with the Coronavirus;</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NCDC</a:t>
                      </a:r>
                      <a:r>
                        <a:rPr lang="ka-GE" sz="1200" b="1" kern="1200" dirty="0">
                          <a:solidFill>
                            <a:schemeClr val="lt1"/>
                          </a:solidFill>
                          <a:effectLst/>
                          <a:latin typeface="Sylfaen" pitchFamily="18" charset="0"/>
                          <a:ea typeface="+mn-ea"/>
                          <a:cs typeface="+mn-cs"/>
                        </a:rPr>
                        <a:t>;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Ministry of Health;</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COVID-19 State Council</a:t>
                      </a:r>
                      <a:r>
                        <a:rPr lang="ka-GE" sz="1200" b="1" kern="1200" dirty="0">
                          <a:solidFill>
                            <a:schemeClr val="lt1"/>
                          </a:solidFill>
                          <a:effectLst/>
                          <a:latin typeface="Sylfaen" pitchFamily="18" charset="0"/>
                          <a:ea typeface="+mn-ea"/>
                          <a:cs typeface="+mn-cs"/>
                        </a:rPr>
                        <a:t>.</a:t>
                      </a:r>
                    </a:p>
                    <a:p>
                      <a:pPr marL="0" indent="0">
                        <a:buFont typeface="Arial" panose="020B0604020202020204" pitchFamily="34" charset="0"/>
                        <a:buNone/>
                      </a:pPr>
                      <a:endParaRPr lang="ka-GE" sz="1200" b="1" kern="1200" dirty="0">
                        <a:solidFill>
                          <a:schemeClr val="lt1"/>
                        </a:solidFill>
                        <a:effectLst/>
                        <a:latin typeface="Sylfaen" pitchFamily="18" charset="0"/>
                        <a:ea typeface="+mn-ea"/>
                        <a:cs typeface="+mn-cs"/>
                      </a:endParaRPr>
                    </a:p>
                    <a:p>
                      <a:pPr marL="0" indent="0">
                        <a:buFont typeface="Arial" panose="020B0604020202020204" pitchFamily="34" charset="0"/>
                        <a:buNone/>
                      </a:pPr>
                      <a:r>
                        <a:rPr lang="en-US" sz="1200" b="1" kern="1200" dirty="0">
                          <a:solidFill>
                            <a:schemeClr val="lt1"/>
                          </a:solidFill>
                          <a:effectLst/>
                          <a:latin typeface="Sylfaen" pitchFamily="18" charset="0"/>
                          <a:ea typeface="+mn-ea"/>
                          <a:cs typeface="+mn-cs"/>
                        </a:rPr>
                        <a:t>In Kvemo Kartli the most trust is enjoyed by:</a:t>
                      </a:r>
                    </a:p>
                    <a:p>
                      <a:pPr marL="285750" indent="-285750">
                        <a:buFont typeface="Arial" panose="020B0604020202020204" pitchFamily="34" charset="0"/>
                        <a:buChar char="•"/>
                      </a:pPr>
                      <a:r>
                        <a:rPr lang="ka-GE" sz="1200" b="1" kern="1200" dirty="0">
                          <a:solidFill>
                            <a:schemeClr val="lt1"/>
                          </a:solidFill>
                          <a:effectLst/>
                          <a:latin typeface="Sylfaen" pitchFamily="18" charset="0"/>
                          <a:ea typeface="+mn-ea"/>
                          <a:cs typeface="+mn-cs"/>
                        </a:rPr>
                        <a:t> </a:t>
                      </a:r>
                      <a:r>
                        <a:rPr lang="en-US" sz="1200" b="1" kern="1200" dirty="0">
                          <a:solidFill>
                            <a:schemeClr val="lt1"/>
                          </a:solidFill>
                          <a:effectLst/>
                          <a:latin typeface="Sylfaen" pitchFamily="18" charset="0"/>
                          <a:ea typeface="+mn-ea"/>
                          <a:cs typeface="+mn-cs"/>
                        </a:rPr>
                        <a:t>Hospitals who treat the patients infected with the Coronavirus; </a:t>
                      </a:r>
                      <a:endParaRPr lang="ka-GE" sz="12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NCDC</a:t>
                      </a:r>
                      <a:r>
                        <a:rPr lang="ka-GE" sz="1200" b="1" kern="1200" dirty="0">
                          <a:solidFill>
                            <a:schemeClr val="lt1"/>
                          </a:solidFill>
                          <a:effectLst/>
                          <a:latin typeface="Sylfaen" pitchFamily="18" charset="0"/>
                          <a:ea typeface="+mn-ea"/>
                          <a:cs typeface="+mn-cs"/>
                        </a:rPr>
                        <a:t>; </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Ministry of Health</a:t>
                      </a:r>
                      <a:r>
                        <a:rPr lang="ka-GE" sz="1200" b="1" kern="1200" dirty="0">
                          <a:solidFill>
                            <a:schemeClr val="lt1"/>
                          </a:solidFill>
                          <a:effectLst/>
                          <a:latin typeface="Sylfaen" pitchFamily="18" charset="0"/>
                          <a:ea typeface="+mn-ea"/>
                          <a:cs typeface="+mn-cs"/>
                        </a:rPr>
                        <a:t>;</a:t>
                      </a:r>
                    </a:p>
                    <a:p>
                      <a:pPr marL="285750" indent="-285750">
                        <a:buFont typeface="Arial" panose="020B0604020202020204" pitchFamily="34" charset="0"/>
                        <a:buChar char="•"/>
                      </a:pPr>
                      <a:r>
                        <a:rPr lang="en-US" sz="1200" b="1" kern="1200" dirty="0">
                          <a:solidFill>
                            <a:schemeClr val="lt1"/>
                          </a:solidFill>
                          <a:effectLst/>
                          <a:latin typeface="Sylfaen" pitchFamily="18" charset="0"/>
                          <a:ea typeface="+mn-ea"/>
                          <a:cs typeface="+mn-cs"/>
                        </a:rPr>
                        <a:t>The local government.</a:t>
                      </a:r>
                    </a:p>
                    <a:p>
                      <a:endParaRPr lang="ka-GE" sz="1200" b="1" kern="1200" dirty="0">
                        <a:solidFill>
                          <a:schemeClr val="lt1"/>
                        </a:solidFill>
                        <a:effectLst/>
                        <a:latin typeface="Sylfaen" pitchFamily="18" charset="0"/>
                        <a:ea typeface="+mn-ea"/>
                        <a:cs typeface="+mn-cs"/>
                      </a:endParaRPr>
                    </a:p>
                    <a:p>
                      <a:r>
                        <a:rPr lang="en-US" sz="1200" b="1" kern="1200" dirty="0">
                          <a:solidFill>
                            <a:schemeClr val="lt1"/>
                          </a:solidFill>
                          <a:effectLst/>
                          <a:latin typeface="Sylfaen" pitchFamily="18" charset="0"/>
                          <a:ea typeface="+mn-ea"/>
                          <a:cs typeface="+mn-cs"/>
                        </a:rPr>
                        <a:t>The lowest trust is enjoyed by private companies/businesses in both regions (though they are still placed in the positive range). </a:t>
                      </a:r>
                    </a:p>
                    <a:p>
                      <a:endParaRPr lang="ka-GE" sz="1200" b="1" kern="1200" dirty="0">
                        <a:solidFill>
                          <a:schemeClr val="lt1"/>
                        </a:solidFill>
                        <a:effectLst/>
                        <a:latin typeface="Sylfaen" pitchFamily="18" charset="0"/>
                        <a:ea typeface="+mn-ea"/>
                        <a:cs typeface="+mn-cs"/>
                      </a:endParaRPr>
                    </a:p>
                    <a:p>
                      <a:pPr algn="ctr"/>
                      <a:r>
                        <a:rPr lang="en-US" sz="1100" b="1" kern="1200" dirty="0">
                          <a:solidFill>
                            <a:srgbClr val="C00000"/>
                          </a:solidFill>
                          <a:effectLst/>
                          <a:latin typeface="Sylfaen" pitchFamily="18" charset="0"/>
                          <a:ea typeface="+mn-ea"/>
                          <a:cs typeface="+mn-cs"/>
                        </a:rPr>
                        <a:t>The data showing the level of trust in the stakeholders in the target regions are similar to those for the population in Georgia; however, the intensity of trust is even higher among the population in Georgia.</a:t>
                      </a: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908019168"/>
              </p:ext>
            </p:extLst>
          </p:nvPr>
        </p:nvGraphicFramePr>
        <p:xfrm>
          <a:off x="4572000" y="0"/>
          <a:ext cx="4572000" cy="33528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04591583"/>
              </p:ext>
            </p:extLst>
          </p:nvPr>
        </p:nvGraphicFramePr>
        <p:xfrm>
          <a:off x="186104" y="2286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600" baseline="0" dirty="0">
                          <a:solidFill>
                            <a:schemeClr val="tx1"/>
                          </a:solidFill>
                          <a:effectLst/>
                          <a:latin typeface="Sylfaen" pitchFamily="18" charset="0"/>
                          <a:ea typeface="+mn-ea"/>
                          <a:cs typeface="+mn-cs"/>
                        </a:rPr>
                        <a:t>Evaluation of Adequacy of the Measures Taken by the Government </a:t>
                      </a: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20821465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600" b="1" kern="1200" dirty="0">
                          <a:solidFill>
                            <a:schemeClr val="lt1"/>
                          </a:solidFill>
                          <a:effectLst/>
                          <a:latin typeface="Sylfaen" pitchFamily="18" charset="0"/>
                          <a:ea typeface="+mn-ea"/>
                          <a:cs typeface="+mn-cs"/>
                        </a:rPr>
                        <a:t>The respondents in both regions mainly positively evaluate the measures undertaken by the Government. </a:t>
                      </a:r>
                    </a:p>
                    <a:p>
                      <a:endParaRPr lang="en-US" sz="1600" b="1" kern="1200" dirty="0">
                        <a:solidFill>
                          <a:schemeClr val="lt1"/>
                        </a:solidFill>
                        <a:effectLst/>
                        <a:latin typeface="Sylfaen" pitchFamily="18" charset="0"/>
                        <a:ea typeface="+mn-ea"/>
                        <a:cs typeface="+mn-cs"/>
                      </a:endParaRPr>
                    </a:p>
                    <a:p>
                      <a:r>
                        <a:rPr lang="en-US" sz="1600" b="1" kern="1200" baseline="0" dirty="0">
                          <a:solidFill>
                            <a:schemeClr val="lt1"/>
                          </a:solidFill>
                          <a:effectLst/>
                          <a:latin typeface="Sylfaen" pitchFamily="18" charset="0"/>
                          <a:ea typeface="+mn-ea"/>
                          <a:cs typeface="+mn-cs"/>
                        </a:rPr>
                        <a:t> </a:t>
                      </a:r>
                    </a:p>
                    <a:p>
                      <a:r>
                        <a:rPr lang="en-US" sz="1600" b="1" kern="1200" baseline="0" dirty="0">
                          <a:solidFill>
                            <a:schemeClr val="lt1"/>
                          </a:solidFill>
                          <a:effectLst/>
                          <a:latin typeface="Sylfaen" pitchFamily="18" charset="0"/>
                          <a:ea typeface="+mn-ea"/>
                          <a:cs typeface="+mn-cs"/>
                        </a:rPr>
                        <a:t>Though, on the other hand, the opinions of the respondents in both regions are divided whether the measures taken by the Government are exaggerated.</a:t>
                      </a:r>
                      <a:endParaRPr lang="ka-GE" sz="1600" b="1" kern="1200" baseline="0" dirty="0">
                        <a:solidFill>
                          <a:schemeClr val="lt1"/>
                        </a:solidFill>
                        <a:effectLst/>
                        <a:latin typeface="Sylfaen" pitchFamily="18" charset="0"/>
                        <a:ea typeface="+mn-ea"/>
                        <a:cs typeface="+mn-cs"/>
                      </a:endParaRPr>
                    </a:p>
                    <a:p>
                      <a:endParaRPr lang="ka-GE" sz="1600" b="1" kern="1200" dirty="0">
                        <a:solidFill>
                          <a:schemeClr val="lt1"/>
                        </a:solidFill>
                        <a:effectLst/>
                        <a:latin typeface="Sylfaen" pitchFamily="18" charset="0"/>
                        <a:ea typeface="+mn-ea"/>
                        <a:cs typeface="+mn-cs"/>
                      </a:endParaRPr>
                    </a:p>
                    <a:p>
                      <a:pPr algn="ctr"/>
                      <a:r>
                        <a:rPr lang="en-US" sz="1400" b="1" kern="1200" dirty="0">
                          <a:solidFill>
                            <a:schemeClr val="tx1"/>
                          </a:solidFill>
                          <a:effectLst/>
                          <a:latin typeface="Sylfaen" pitchFamily="18" charset="0"/>
                          <a:ea typeface="+mn-ea"/>
                          <a:cs typeface="+mn-cs"/>
                        </a:rPr>
                        <a:t>Compared with the respondents in Samtskhe-Javakheti, more respondents in Kvemo Kartli stated that the measures taken by the Government are adequate.</a:t>
                      </a:r>
                    </a:p>
                    <a:p>
                      <a:pPr algn="ctr"/>
                      <a:endParaRPr lang="ka-GE" sz="1400" b="1" kern="1200" dirty="0">
                        <a:solidFill>
                          <a:schemeClr val="tx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Concerning the adequacy of the measures taken by the Government, the evaluations by the respondents in Kvemo </a:t>
                      </a:r>
                      <a:r>
                        <a:rPr lang="en-US" sz="1200" b="1" kern="1200" baseline="0" dirty="0" err="1">
                          <a:solidFill>
                            <a:srgbClr val="C00000"/>
                          </a:solidFill>
                          <a:effectLst/>
                          <a:latin typeface="Sylfaen" pitchFamily="18" charset="0"/>
                          <a:ea typeface="+mn-ea"/>
                          <a:cs typeface="+mn-cs"/>
                        </a:rPr>
                        <a:t>Kartli</a:t>
                      </a:r>
                      <a:r>
                        <a:rPr lang="en-US" sz="1200" b="1" kern="1200" baseline="0" dirty="0">
                          <a:solidFill>
                            <a:srgbClr val="C00000"/>
                          </a:solidFill>
                          <a:effectLst/>
                          <a:latin typeface="Sylfaen" pitchFamily="18" charset="0"/>
                          <a:ea typeface="+mn-ea"/>
                          <a:cs typeface="+mn-cs"/>
                        </a:rPr>
                        <a:t> were found to be much closer (compared with the population in Samtskhe-Javakheti) to those made by the population in Georgia.</a:t>
                      </a: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3755321834"/>
              </p:ext>
            </p:extLst>
          </p:nvPr>
        </p:nvGraphicFramePr>
        <p:xfrm>
          <a:off x="4572000" y="3352800"/>
          <a:ext cx="4572000" cy="35052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99F5660B-F2C0-4D91-A99C-34E890AB09F9}"/>
              </a:ext>
            </a:extLst>
          </p:cNvPr>
          <p:cNvGraphicFramePr>
            <a:graphicFrameLocks noGrp="1"/>
          </p:cNvGraphicFramePr>
          <p:nvPr>
            <p:extLst>
              <p:ext uri="{D42A27DB-BD31-4B8C-83A1-F6EECF244321}">
                <p14:modId xmlns:p14="http://schemas.microsoft.com/office/powerpoint/2010/main" val="3497665837"/>
              </p:ext>
            </p:extLst>
          </p:nvPr>
        </p:nvGraphicFramePr>
        <p:xfrm>
          <a:off x="152400" y="381000"/>
          <a:ext cx="8763000" cy="60960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669468548"/>
                    </a:ext>
                  </a:extLst>
                </a:gridCol>
              </a:tblGrid>
              <a:tr h="6096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aseline="0" dirty="0">
                          <a:solidFill>
                            <a:schemeClr val="tx1"/>
                          </a:solidFill>
                          <a:effectLst/>
                          <a:latin typeface="Sylfaen" pitchFamily="18" charset="0"/>
                          <a:ea typeface="+mn-ea"/>
                          <a:cs typeface="+mn-cs"/>
                        </a:rPr>
                        <a:t>Evaluation of Adequacy of the Measures Taken by the Government </a:t>
                      </a: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4" name="Table 3">
            <a:extLst>
              <a:ext uri="{FF2B5EF4-FFF2-40B4-BE49-F238E27FC236}">
                <a16:creationId xmlns:a16="http://schemas.microsoft.com/office/drawing/2014/main" id="{989A40B6-FC7C-42DA-89D2-916D87C716DC}"/>
              </a:ext>
            </a:extLst>
          </p:cNvPr>
          <p:cNvGraphicFramePr>
            <a:graphicFrameLocks noGrp="1"/>
          </p:cNvGraphicFramePr>
          <p:nvPr>
            <p:extLst>
              <p:ext uri="{D42A27DB-BD31-4B8C-83A1-F6EECF244321}">
                <p14:modId xmlns:p14="http://schemas.microsoft.com/office/powerpoint/2010/main" val="3193148933"/>
              </p:ext>
            </p:extLst>
          </p:nvPr>
        </p:nvGraphicFramePr>
        <p:xfrm>
          <a:off x="152400" y="3383280"/>
          <a:ext cx="8763003" cy="3287562"/>
        </p:xfrm>
        <a:graphic>
          <a:graphicData uri="http://schemas.openxmlformats.org/drawingml/2006/table">
            <a:tbl>
              <a:tblPr firstRow="1" firstCol="1" bandRow="1">
                <a:tableStyleId>{5C22544A-7EE6-4342-B048-85BDC9FD1C3A}</a:tableStyleId>
              </a:tblPr>
              <a:tblGrid>
                <a:gridCol w="1447800">
                  <a:extLst>
                    <a:ext uri="{9D8B030D-6E8A-4147-A177-3AD203B41FA5}">
                      <a16:colId xmlns:a16="http://schemas.microsoft.com/office/drawing/2014/main" val="1898086770"/>
                    </a:ext>
                  </a:extLst>
                </a:gridCol>
                <a:gridCol w="821923">
                  <a:extLst>
                    <a:ext uri="{9D8B030D-6E8A-4147-A177-3AD203B41FA5}">
                      <a16:colId xmlns:a16="http://schemas.microsoft.com/office/drawing/2014/main" val="2672428309"/>
                    </a:ext>
                  </a:extLst>
                </a:gridCol>
                <a:gridCol w="1298656">
                  <a:extLst>
                    <a:ext uri="{9D8B030D-6E8A-4147-A177-3AD203B41FA5}">
                      <a16:colId xmlns:a16="http://schemas.microsoft.com/office/drawing/2014/main" val="251032798"/>
                    </a:ext>
                  </a:extLst>
                </a:gridCol>
                <a:gridCol w="1298656">
                  <a:extLst>
                    <a:ext uri="{9D8B030D-6E8A-4147-A177-3AD203B41FA5}">
                      <a16:colId xmlns:a16="http://schemas.microsoft.com/office/drawing/2014/main" val="2538664697"/>
                    </a:ext>
                  </a:extLst>
                </a:gridCol>
                <a:gridCol w="1298656">
                  <a:extLst>
                    <a:ext uri="{9D8B030D-6E8A-4147-A177-3AD203B41FA5}">
                      <a16:colId xmlns:a16="http://schemas.microsoft.com/office/drawing/2014/main" val="548224872"/>
                    </a:ext>
                  </a:extLst>
                </a:gridCol>
                <a:gridCol w="1298656">
                  <a:extLst>
                    <a:ext uri="{9D8B030D-6E8A-4147-A177-3AD203B41FA5}">
                      <a16:colId xmlns:a16="http://schemas.microsoft.com/office/drawing/2014/main" val="1025457571"/>
                    </a:ext>
                  </a:extLst>
                </a:gridCol>
                <a:gridCol w="1298656">
                  <a:extLst>
                    <a:ext uri="{9D8B030D-6E8A-4147-A177-3AD203B41FA5}">
                      <a16:colId xmlns:a16="http://schemas.microsoft.com/office/drawing/2014/main" val="334142292"/>
                    </a:ext>
                  </a:extLst>
                </a:gridCol>
              </a:tblGrid>
              <a:tr h="392428">
                <a:tc rowSpan="2">
                  <a:txBody>
                    <a:bodyPr/>
                    <a:lstStyle/>
                    <a:p>
                      <a:pPr marL="0" marR="0">
                        <a:lnSpc>
                          <a:spcPct val="107000"/>
                        </a:lnSpc>
                        <a:spcBef>
                          <a:spcPts val="0"/>
                        </a:spcBef>
                        <a:spcAft>
                          <a:spcPts val="800"/>
                        </a:spcAft>
                      </a:pPr>
                      <a:r>
                        <a:rPr lang="en-US" sz="1100" dirty="0">
                          <a:effectLst/>
                          <a:latin typeface="Sylfaen" pitchFamily="18" charset="0"/>
                        </a:rPr>
                        <a:t>Samtskhe-Javakheti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en-US" sz="1100" dirty="0">
                          <a:effectLst/>
                          <a:latin typeface="Sylfaen" pitchFamily="18" charset="0"/>
                        </a:rPr>
                        <a:t>Measures taken by the Government are adequate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Measures taken by the Government are  exaggerated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995385264"/>
                  </a:ext>
                </a:extLst>
              </a:tr>
              <a:tr h="196008">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3051300175"/>
                  </a:ext>
                </a:extLst>
              </a:tr>
              <a:tr h="435994">
                <a:tc>
                  <a:txBody>
                    <a:bodyPr/>
                    <a:lstStyle/>
                    <a:p>
                      <a:pPr marL="0" marR="0">
                        <a:lnSpc>
                          <a:spcPct val="107000"/>
                        </a:lnSpc>
                        <a:spcBef>
                          <a:spcPts val="0"/>
                        </a:spcBef>
                        <a:spcAft>
                          <a:spcPts val="800"/>
                        </a:spcAft>
                      </a:pPr>
                      <a:r>
                        <a:rPr lang="en-US" sz="1050" dirty="0">
                          <a:effectLst/>
                          <a:latin typeface="Sylfaen" pitchFamily="18" charset="0"/>
                        </a:rPr>
                        <a:t>Trust towards the Government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 – -0.03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796198"/>
                  </a:ext>
                </a:extLst>
              </a:tr>
              <a:tr h="897769">
                <a:tc>
                  <a:txBody>
                    <a:bodyPr/>
                    <a:lstStyle/>
                    <a:p>
                      <a:pPr marL="0" marR="0" lvl="0" indent="0" algn="l" defTabSz="914400" rtl="0" eaLnBrk="1" fontAlgn="auto" latinLnBrk="0" hangingPunct="1">
                        <a:lnSpc>
                          <a:spcPct val="107000"/>
                        </a:lnSpc>
                        <a:spcBef>
                          <a:spcPts val="0"/>
                        </a:spcBef>
                        <a:spcAft>
                          <a:spcPts val="800"/>
                        </a:spcAft>
                        <a:buClrTx/>
                        <a:buSzTx/>
                        <a:buFontTx/>
                        <a:buNone/>
                        <a:tabLst/>
                        <a:defRPr/>
                      </a:pPr>
                      <a:r>
                        <a:rPr lang="en-US" sz="1100" dirty="0">
                          <a:effectLst/>
                          <a:latin typeface="Sylfaen" pitchFamily="18" charset="0"/>
                        </a:rPr>
                        <a:t>Perception that the media hyped the virus </a:t>
                      </a:r>
                      <a:endParaRPr lang="en-US" sz="1100" dirty="0">
                        <a:effectLst/>
                        <a:latin typeface="Sylfaen"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pP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-0.20</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-0.31 – -0.09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extLst>
                  <a:ext uri="{0D108BD9-81ED-4DB2-BD59-A6C34878D82A}">
                    <a16:rowId xmlns:a16="http://schemas.microsoft.com/office/drawing/2014/main" val="4193976392"/>
                  </a:ext>
                </a:extLst>
              </a:tr>
              <a:tr h="560376">
                <a:tc>
                  <a:txBody>
                    <a:bodyPr/>
                    <a:lstStyle/>
                    <a:p>
                      <a:pPr marL="0" marR="0">
                        <a:lnSpc>
                          <a:spcPct val="107000"/>
                        </a:lnSpc>
                        <a:spcBef>
                          <a:spcPts val="0"/>
                        </a:spcBef>
                        <a:spcAft>
                          <a:spcPts val="800"/>
                        </a:spcAft>
                        <a:tabLst>
                          <a:tab pos="2059940" algn="r"/>
                        </a:tabLst>
                      </a:pPr>
                      <a:r>
                        <a:rPr lang="en-US" sz="1050" dirty="0">
                          <a:effectLst/>
                          <a:latin typeface="Sylfaen" pitchFamily="18" charset="0"/>
                        </a:rPr>
                        <a:t>	</a:t>
                      </a:r>
                    </a:p>
                    <a:p>
                      <a:pPr marL="0" marR="0">
                        <a:lnSpc>
                          <a:spcPct val="107000"/>
                        </a:lnSpc>
                        <a:spcBef>
                          <a:spcPts val="0"/>
                        </a:spcBef>
                        <a:spcAft>
                          <a:spcPts val="800"/>
                        </a:spcAft>
                        <a:tabLst>
                          <a:tab pos="2059940" algn="r"/>
                        </a:tabLst>
                      </a:pPr>
                      <a:r>
                        <a:rPr lang="en-US" sz="1050" dirty="0">
                          <a:effectLst/>
                          <a:latin typeface="Sylfaen" pitchFamily="18" charset="0"/>
                          <a:ea typeface="Calibri" panose="020F0502020204030204" pitchFamily="34" charset="0"/>
                          <a:cs typeface="Times New Roman" panose="02020603050405020304" pitchFamily="18" charset="0"/>
                        </a:rPr>
                        <a:t>The perception that the virus is close</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-0.28 – -0.06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186240163"/>
                  </a:ext>
                </a:extLst>
              </a:tr>
              <a:tr h="745793">
                <a:tc>
                  <a:txBody>
                    <a:bodyPr/>
                    <a:lstStyle/>
                    <a:p>
                      <a:pPr marL="0" marR="0">
                        <a:lnSpc>
                          <a:spcPct val="107000"/>
                        </a:lnSpc>
                        <a:spcBef>
                          <a:spcPts val="0"/>
                        </a:spcBef>
                        <a:spcAft>
                          <a:spcPts val="800"/>
                        </a:spcAft>
                      </a:pPr>
                      <a:r>
                        <a:rPr lang="en-US" sz="1050" dirty="0">
                          <a:effectLst/>
                          <a:latin typeface="Sylfaen" pitchFamily="18" charset="0"/>
                          <a:ea typeface="Calibri" panose="020F0502020204030204" pitchFamily="34" charset="0"/>
                          <a:cs typeface="Times New Roman" panose="02020603050405020304" pitchFamily="18" charset="0"/>
                        </a:rPr>
                        <a:t>The perception that COVID-19  spreads fast</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-0.31 – -0.08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4249745965"/>
                  </a:ext>
                </a:extLst>
              </a:tr>
            </a:tbl>
          </a:graphicData>
        </a:graphic>
      </p:graphicFrame>
      <p:graphicFrame>
        <p:nvGraphicFramePr>
          <p:cNvPr id="7" name="Table 6">
            <a:extLst>
              <a:ext uri="{FF2B5EF4-FFF2-40B4-BE49-F238E27FC236}">
                <a16:creationId xmlns:a16="http://schemas.microsoft.com/office/drawing/2014/main" id="{B70E640F-6677-43B1-9ACF-911CF49B3896}"/>
              </a:ext>
            </a:extLst>
          </p:cNvPr>
          <p:cNvGraphicFramePr>
            <a:graphicFrameLocks noGrp="1"/>
          </p:cNvGraphicFramePr>
          <p:nvPr>
            <p:extLst>
              <p:ext uri="{D42A27DB-BD31-4B8C-83A1-F6EECF244321}">
                <p14:modId xmlns:p14="http://schemas.microsoft.com/office/powerpoint/2010/main" val="937471456"/>
              </p:ext>
            </p:extLst>
          </p:nvPr>
        </p:nvGraphicFramePr>
        <p:xfrm>
          <a:off x="342900" y="990600"/>
          <a:ext cx="8382000" cy="2133600"/>
        </p:xfrm>
        <a:graphic>
          <a:graphicData uri="http://schemas.openxmlformats.org/drawingml/2006/table">
            <a:tbl>
              <a:tblPr firstRow="1" firstCol="1" bandRow="1">
                <a:tableStyleId>{5C22544A-7EE6-4342-B048-85BDC9FD1C3A}</a:tableStyleId>
              </a:tblPr>
              <a:tblGrid>
                <a:gridCol w="8382000">
                  <a:extLst>
                    <a:ext uri="{9D8B030D-6E8A-4147-A177-3AD203B41FA5}">
                      <a16:colId xmlns:a16="http://schemas.microsoft.com/office/drawing/2014/main" val="3901855696"/>
                    </a:ext>
                  </a:extLst>
                </a:gridCol>
              </a:tblGrid>
              <a:tr h="2133600">
                <a:tc>
                  <a:txBody>
                    <a:bodyPr/>
                    <a:lstStyle/>
                    <a:p>
                      <a:pPr lvl="0"/>
                      <a:r>
                        <a:rPr lang="en-US" sz="1400" b="1" u="sng" kern="1200" dirty="0">
                          <a:solidFill>
                            <a:schemeClr val="tx1"/>
                          </a:solidFill>
                          <a:effectLst/>
                          <a:latin typeface="Sylfaen" pitchFamily="18" charset="0"/>
                          <a:ea typeface="+mn-ea"/>
                          <a:cs typeface="+mn-cs"/>
                        </a:rPr>
                        <a:t>Samtskhe-Javakheti</a:t>
                      </a:r>
                      <a:r>
                        <a:rPr lang="ka-GE" sz="1400" b="1" u="sng" kern="1200" dirty="0">
                          <a:solidFill>
                            <a:schemeClr val="tx1"/>
                          </a:solidFill>
                          <a:effectLst/>
                          <a:latin typeface="Sylfaen" pitchFamily="18" charset="0"/>
                          <a:ea typeface="+mn-ea"/>
                          <a:cs typeface="+mn-cs"/>
                        </a:rPr>
                        <a:t>:</a:t>
                      </a: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more the respondents believe that the virus spreads fast, the more they believe that the measures undertaken by the Government are adequate;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more the respondents trust the Government, the less they believe that the measures undertaken by the Government are exaggerated;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more the respondents believe that the virus is close, the measures undertaken by the Government are considered by them to be less exaggerated;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Those respondents who believe that the media outlets hyped the virus, consider that the measures undertaken by the Government are less adequate. </a:t>
                      </a:r>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spTree>
    <p:extLst>
      <p:ext uri="{BB962C8B-B14F-4D97-AF65-F5344CB8AC3E}">
        <p14:creationId xmlns:p14="http://schemas.microsoft.com/office/powerpoint/2010/main" val="2833675564"/>
      </p:ext>
    </p:extLst>
  </p:cSld>
  <p:clrMapOvr>
    <a:masterClrMapping/>
  </p:clrMapOvr>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822F6263-50DB-46BA-8F20-C0C0CF8843CB}"/>
              </a:ext>
            </a:extLst>
          </p:cNvPr>
          <p:cNvGraphicFramePr>
            <a:graphicFrameLocks noGrp="1"/>
          </p:cNvGraphicFramePr>
          <p:nvPr>
            <p:extLst>
              <p:ext uri="{D42A27DB-BD31-4B8C-83A1-F6EECF244321}">
                <p14:modId xmlns:p14="http://schemas.microsoft.com/office/powerpoint/2010/main" val="3103918847"/>
              </p:ext>
            </p:extLst>
          </p:nvPr>
        </p:nvGraphicFramePr>
        <p:xfrm>
          <a:off x="152400" y="381000"/>
          <a:ext cx="8763000" cy="60960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669468548"/>
                    </a:ext>
                  </a:extLst>
                </a:gridCol>
              </a:tblGrid>
              <a:tr h="6096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aseline="0" dirty="0">
                          <a:solidFill>
                            <a:schemeClr val="tx1"/>
                          </a:solidFill>
                          <a:effectLst/>
                          <a:latin typeface="Sylfaen" pitchFamily="18" charset="0"/>
                          <a:ea typeface="+mn-ea"/>
                          <a:cs typeface="+mn-cs"/>
                        </a:rPr>
                        <a:t>Evaluation of Adequacy of the Measures Taken by the Government </a:t>
                      </a: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a:extLst>
              <a:ext uri="{FF2B5EF4-FFF2-40B4-BE49-F238E27FC236}">
                <a16:creationId xmlns:a16="http://schemas.microsoft.com/office/drawing/2014/main" id="{2FE63032-172E-4BF5-AAE6-E895D1771372}"/>
              </a:ext>
            </a:extLst>
          </p:cNvPr>
          <p:cNvGraphicFramePr>
            <a:graphicFrameLocks noGrp="1"/>
          </p:cNvGraphicFramePr>
          <p:nvPr>
            <p:extLst>
              <p:ext uri="{D42A27DB-BD31-4B8C-83A1-F6EECF244321}">
                <p14:modId xmlns:p14="http://schemas.microsoft.com/office/powerpoint/2010/main" val="824345023"/>
              </p:ext>
            </p:extLst>
          </p:nvPr>
        </p:nvGraphicFramePr>
        <p:xfrm>
          <a:off x="184354" y="1066800"/>
          <a:ext cx="8763000" cy="2072640"/>
        </p:xfrm>
        <a:graphic>
          <a:graphicData uri="http://schemas.openxmlformats.org/drawingml/2006/table">
            <a:tbl>
              <a:tblPr firstRow="1" firstCol="1" bandRow="1">
                <a:tableStyleId>{5C22544A-7EE6-4342-B048-85BDC9FD1C3A}</a:tableStyleId>
              </a:tblPr>
              <a:tblGrid>
                <a:gridCol w="8763000">
                  <a:extLst>
                    <a:ext uri="{9D8B030D-6E8A-4147-A177-3AD203B41FA5}">
                      <a16:colId xmlns:a16="http://schemas.microsoft.com/office/drawing/2014/main" val="3901855696"/>
                    </a:ext>
                  </a:extLst>
                </a:gridCol>
              </a:tblGrid>
              <a:tr h="2057400">
                <a:tc>
                  <a:txBody>
                    <a:bodyPr/>
                    <a:lstStyle/>
                    <a:p>
                      <a:pPr lvl="0"/>
                      <a:r>
                        <a:rPr lang="en-US" sz="1400" b="1" u="sng" kern="1200" dirty="0">
                          <a:solidFill>
                            <a:schemeClr val="tx1"/>
                          </a:solidFill>
                          <a:effectLst/>
                          <a:latin typeface="Sylfaen" pitchFamily="18" charset="0"/>
                          <a:ea typeface="+mn-ea"/>
                          <a:cs typeface="+mn-cs"/>
                        </a:rPr>
                        <a:t>Kvemo Kartli</a:t>
                      </a:r>
                      <a:r>
                        <a:rPr lang="ka-GE" sz="1400" b="1" u="sng" kern="1200" dirty="0">
                          <a:solidFill>
                            <a:schemeClr val="tx1"/>
                          </a:solidFill>
                          <a:effectLst/>
                          <a:latin typeface="Sylfaen" pitchFamily="18" charset="0"/>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more the respondents used the media outlets, the more believe that the measures undertaken by the Government are adequate;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higher the trust towards the Government, the less they believe that the measures undertaken by the Government are exaggerated;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more the respondents believe that the virus is close, the less they believe that the measures undertaken by the Government are exaggerated;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respondents who believe that the media outlets hyped the virus, the less they believe that the measures undertaken by the Government are adequate. </a:t>
                      </a:r>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6" name="Table 5">
            <a:extLst>
              <a:ext uri="{FF2B5EF4-FFF2-40B4-BE49-F238E27FC236}">
                <a16:creationId xmlns:a16="http://schemas.microsoft.com/office/drawing/2014/main" id="{450933C9-FF89-4A86-948C-FD210AA1D76B}"/>
              </a:ext>
            </a:extLst>
          </p:cNvPr>
          <p:cNvGraphicFramePr>
            <a:graphicFrameLocks noGrp="1"/>
          </p:cNvGraphicFramePr>
          <p:nvPr>
            <p:extLst>
              <p:ext uri="{D42A27DB-BD31-4B8C-83A1-F6EECF244321}">
                <p14:modId xmlns:p14="http://schemas.microsoft.com/office/powerpoint/2010/main" val="170658141"/>
              </p:ext>
            </p:extLst>
          </p:nvPr>
        </p:nvGraphicFramePr>
        <p:xfrm>
          <a:off x="260554" y="3012989"/>
          <a:ext cx="8610599" cy="2778211"/>
        </p:xfrm>
        <a:graphic>
          <a:graphicData uri="http://schemas.openxmlformats.org/drawingml/2006/table">
            <a:tbl>
              <a:tblPr firstRow="1" firstCol="1" bandRow="1">
                <a:tableStyleId>{5C22544A-7EE6-4342-B048-85BDC9FD1C3A}</a:tableStyleId>
              </a:tblPr>
              <a:tblGrid>
                <a:gridCol w="1991562">
                  <a:extLst>
                    <a:ext uri="{9D8B030D-6E8A-4147-A177-3AD203B41FA5}">
                      <a16:colId xmlns:a16="http://schemas.microsoft.com/office/drawing/2014/main" val="2162952502"/>
                    </a:ext>
                  </a:extLst>
                </a:gridCol>
                <a:gridCol w="1284023">
                  <a:extLst>
                    <a:ext uri="{9D8B030D-6E8A-4147-A177-3AD203B41FA5}">
                      <a16:colId xmlns:a16="http://schemas.microsoft.com/office/drawing/2014/main" val="2624601336"/>
                    </a:ext>
                  </a:extLst>
                </a:gridCol>
                <a:gridCol w="1284023">
                  <a:extLst>
                    <a:ext uri="{9D8B030D-6E8A-4147-A177-3AD203B41FA5}">
                      <a16:colId xmlns:a16="http://schemas.microsoft.com/office/drawing/2014/main" val="630871983"/>
                    </a:ext>
                  </a:extLst>
                </a:gridCol>
                <a:gridCol w="778527">
                  <a:extLst>
                    <a:ext uri="{9D8B030D-6E8A-4147-A177-3AD203B41FA5}">
                      <a16:colId xmlns:a16="http://schemas.microsoft.com/office/drawing/2014/main" val="1305112338"/>
                    </a:ext>
                  </a:extLst>
                </a:gridCol>
                <a:gridCol w="1230977">
                  <a:extLst>
                    <a:ext uri="{9D8B030D-6E8A-4147-A177-3AD203B41FA5}">
                      <a16:colId xmlns:a16="http://schemas.microsoft.com/office/drawing/2014/main" val="737466537"/>
                    </a:ext>
                  </a:extLst>
                </a:gridCol>
                <a:gridCol w="1230977">
                  <a:extLst>
                    <a:ext uri="{9D8B030D-6E8A-4147-A177-3AD203B41FA5}">
                      <a16:colId xmlns:a16="http://schemas.microsoft.com/office/drawing/2014/main" val="4020015269"/>
                    </a:ext>
                  </a:extLst>
                </a:gridCol>
                <a:gridCol w="810510">
                  <a:extLst>
                    <a:ext uri="{9D8B030D-6E8A-4147-A177-3AD203B41FA5}">
                      <a16:colId xmlns:a16="http://schemas.microsoft.com/office/drawing/2014/main" val="2283523577"/>
                    </a:ext>
                  </a:extLst>
                </a:gridCol>
              </a:tblGrid>
              <a:tr h="338906">
                <a:tc rowSpan="2">
                  <a:txBody>
                    <a:bodyPr/>
                    <a:lstStyle/>
                    <a:p>
                      <a:pPr marL="0" marR="0">
                        <a:lnSpc>
                          <a:spcPct val="107000"/>
                        </a:lnSpc>
                        <a:spcBef>
                          <a:spcPts val="0"/>
                        </a:spcBef>
                        <a:spcAft>
                          <a:spcPts val="800"/>
                        </a:spcAft>
                      </a:pPr>
                      <a:r>
                        <a:rPr lang="en-US" sz="1100" dirty="0">
                          <a:effectLst/>
                          <a:latin typeface="Sylfaen" pitchFamily="18" charset="0"/>
                        </a:rPr>
                        <a:t>Kvemo Kartli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lvl="0" indent="0" algn="ctr" defTabSz="914400" rtl="0" eaLnBrk="1" fontAlgn="auto" latinLnBrk="0" hangingPunct="1">
                        <a:lnSpc>
                          <a:spcPct val="107000"/>
                        </a:lnSpc>
                        <a:spcBef>
                          <a:spcPts val="0"/>
                        </a:spcBef>
                        <a:spcAft>
                          <a:spcPts val="800"/>
                        </a:spcAft>
                        <a:buClrTx/>
                        <a:buSzTx/>
                        <a:buFontTx/>
                        <a:buNone/>
                        <a:tabLst/>
                        <a:defRPr/>
                      </a:pPr>
                      <a:r>
                        <a:rPr lang="en-US" sz="1100" dirty="0">
                          <a:effectLst/>
                          <a:latin typeface="Sylfaen" pitchFamily="18" charset="0"/>
                        </a:rPr>
                        <a:t>Measures taken by the Government are adequate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Measures taken by the Government are  exaggerated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482111141"/>
                  </a:ext>
                </a:extLst>
              </a:tr>
              <a:tr h="194221">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459940763"/>
                  </a:ext>
                </a:extLst>
              </a:tr>
              <a:tr h="459715">
                <a:tc>
                  <a:txBody>
                    <a:bodyPr/>
                    <a:lstStyle/>
                    <a:p>
                      <a:pPr marL="0" marR="0">
                        <a:lnSpc>
                          <a:spcPct val="107000"/>
                        </a:lnSpc>
                        <a:spcBef>
                          <a:spcPts val="0"/>
                        </a:spcBef>
                        <a:spcAft>
                          <a:spcPts val="800"/>
                        </a:spcAft>
                      </a:pPr>
                      <a:r>
                        <a:rPr lang="en-US" sz="1050" dirty="0">
                          <a:effectLst/>
                          <a:latin typeface="Sylfaen" pitchFamily="18" charset="0"/>
                        </a:rPr>
                        <a:t>Trust towards the Government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0.14 – 0.37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-0.38 – -0.14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946819635"/>
                  </a:ext>
                </a:extLst>
              </a:tr>
              <a:tr h="681851">
                <a:tc>
                  <a:txBody>
                    <a:bodyPr/>
                    <a:lstStyle/>
                    <a:p>
                      <a:pPr marL="0" marR="0">
                        <a:lnSpc>
                          <a:spcPct val="107000"/>
                        </a:lnSpc>
                        <a:spcBef>
                          <a:spcPts val="0"/>
                        </a:spcBef>
                        <a:spcAft>
                          <a:spcPts val="800"/>
                        </a:spcAft>
                      </a:pPr>
                      <a:r>
                        <a:rPr lang="en-US" sz="1050" dirty="0">
                          <a:effectLst/>
                          <a:latin typeface="Sylfaen" pitchFamily="18" charset="0"/>
                          <a:ea typeface="Calibri" panose="020F0502020204030204" pitchFamily="34" charset="0"/>
                          <a:cs typeface="Times New Roman" panose="02020603050405020304" pitchFamily="18" charset="0"/>
                        </a:rPr>
                        <a:t>Frequency of using the media outlets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0.21 – 0.44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extLst>
                  <a:ext uri="{0D108BD9-81ED-4DB2-BD59-A6C34878D82A}">
                    <a16:rowId xmlns:a16="http://schemas.microsoft.com/office/drawing/2014/main" val="126818780"/>
                  </a:ext>
                </a:extLst>
              </a:tr>
              <a:tr h="483948">
                <a:tc>
                  <a:txBody>
                    <a:bodyPr/>
                    <a:lstStyle/>
                    <a:p>
                      <a:pPr marL="0" marR="0">
                        <a:lnSpc>
                          <a:spcPct val="107000"/>
                        </a:lnSpc>
                        <a:spcBef>
                          <a:spcPts val="0"/>
                        </a:spcBef>
                        <a:spcAft>
                          <a:spcPts val="800"/>
                        </a:spcAft>
                      </a:pPr>
                      <a:r>
                        <a:rPr lang="en-US" sz="1050" dirty="0">
                          <a:effectLst/>
                          <a:latin typeface="Sylfaen" pitchFamily="18" charset="0"/>
                        </a:rPr>
                        <a:t>Perception that the media hyped the virus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-0.34 – -0.13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0.14 – 0.38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951925142"/>
                  </a:ext>
                </a:extLst>
              </a:tr>
              <a:tr h="440709">
                <a:tc>
                  <a:txBody>
                    <a:bodyPr/>
                    <a:lstStyle/>
                    <a:p>
                      <a:pPr marL="0" marR="0" lvl="0" indent="0" algn="l" defTabSz="914400" rtl="0" eaLnBrk="1" fontAlgn="auto" latinLnBrk="0" hangingPunct="1">
                        <a:lnSpc>
                          <a:spcPct val="107000"/>
                        </a:lnSpc>
                        <a:spcBef>
                          <a:spcPts val="0"/>
                        </a:spcBef>
                        <a:spcAft>
                          <a:spcPts val="800"/>
                        </a:spcAft>
                        <a:buClrTx/>
                        <a:buSzTx/>
                        <a:buFontTx/>
                        <a:buNone/>
                        <a:tabLst>
                          <a:tab pos="2059940" algn="r"/>
                        </a:tabLst>
                        <a:defRPr/>
                      </a:pPr>
                      <a:r>
                        <a:rPr lang="en-US" sz="1050" dirty="0">
                          <a:effectLst/>
                          <a:latin typeface="Sylfaen" pitchFamily="18" charset="0"/>
                          <a:ea typeface="Calibri" panose="020F0502020204030204" pitchFamily="34" charset="0"/>
                          <a:cs typeface="Times New Roman" panose="02020603050405020304" pitchFamily="18" charset="0"/>
                        </a:rPr>
                        <a:t>The perception that the virus is close</a:t>
                      </a:r>
                      <a:endParaRPr lang="en-US" sz="1100" dirty="0">
                        <a:effectLst/>
                        <a:latin typeface="Sylfaen" pitchFamily="18" charset="0"/>
                        <a:ea typeface="Calibri" panose="020F0502020204030204" pitchFamily="34" charset="0"/>
                        <a:cs typeface="Times New Roman" panose="02020603050405020304" pitchFamily="18" charset="0"/>
                      </a:endParaRPr>
                    </a:p>
                    <a:p>
                      <a:pPr marL="0" marR="0">
                        <a:lnSpc>
                          <a:spcPct val="107000"/>
                        </a:lnSpc>
                        <a:spcBef>
                          <a:spcPts val="0"/>
                        </a:spcBef>
                        <a:spcAft>
                          <a:spcPts val="800"/>
                        </a:spcAft>
                        <a:tabLst>
                          <a:tab pos="2059940" algn="r"/>
                        </a:tabLst>
                      </a:pPr>
                      <a:r>
                        <a:rPr lang="en-US" sz="105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a:lnSpc>
                          <a:spcPct val="107000"/>
                        </a:lnSpc>
                      </a:pPr>
                      <a:endParaRPr lang="en-US" sz="1100" dirty="0">
                        <a:effectLst/>
                        <a:latin typeface="Sylfaen" pitchFamily="18"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-0.21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-0.33 – -0.09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86366406"/>
                  </a:ext>
                </a:extLst>
              </a:tr>
            </a:tbl>
          </a:graphicData>
        </a:graphic>
      </p:graphicFrame>
    </p:spTree>
    <p:extLst>
      <p:ext uri="{BB962C8B-B14F-4D97-AF65-F5344CB8AC3E}">
        <p14:creationId xmlns:p14="http://schemas.microsoft.com/office/powerpoint/2010/main" val="287497483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697498376"/>
              </p:ext>
            </p:extLst>
          </p:nvPr>
        </p:nvGraphicFramePr>
        <p:xfrm>
          <a:off x="4419600" y="0"/>
          <a:ext cx="4724400" cy="3429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226283286"/>
              </p:ext>
            </p:extLst>
          </p:nvPr>
        </p:nvGraphicFramePr>
        <p:xfrm>
          <a:off x="152400" y="533400"/>
          <a:ext cx="4038600" cy="284734"/>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dirty="0">
                          <a:solidFill>
                            <a:schemeClr val="tx1"/>
                          </a:solidFill>
                          <a:effectLst/>
                          <a:latin typeface="Sylfaen" pitchFamily="18" charset="0"/>
                        </a:rPr>
                        <a:t>Employment Situation</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717316060"/>
              </p:ext>
            </p:extLst>
          </p:nvPr>
        </p:nvGraphicFramePr>
        <p:xfrm>
          <a:off x="161192" y="1219200"/>
          <a:ext cx="4038600" cy="3264853"/>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400" b="1" kern="1200" dirty="0">
                          <a:solidFill>
                            <a:schemeClr val="lt1"/>
                          </a:solidFill>
                          <a:effectLst/>
                          <a:latin typeface="Sylfaen" pitchFamily="18" charset="0"/>
                          <a:ea typeface="+mn-ea"/>
                          <a:cs typeface="+mn-cs"/>
                        </a:rPr>
                        <a:t>The majority of the respondents both in Samtskhe-Javakheti </a:t>
                      </a:r>
                      <a:r>
                        <a:rPr lang="ka-GE" sz="1400" b="1" kern="1200" baseline="0" dirty="0">
                          <a:solidFill>
                            <a:schemeClr val="lt1"/>
                          </a:solidFill>
                          <a:effectLst/>
                          <a:latin typeface="Sylfaen" pitchFamily="18" charset="0"/>
                          <a:ea typeface="+mn-ea"/>
                          <a:cs typeface="+mn-cs"/>
                        </a:rPr>
                        <a:t>(56%)</a:t>
                      </a:r>
                      <a:r>
                        <a:rPr lang="en-US" sz="1400" b="1" kern="1200" baseline="0" dirty="0">
                          <a:solidFill>
                            <a:schemeClr val="lt1"/>
                          </a:solidFill>
                          <a:effectLst/>
                          <a:latin typeface="Sylfaen" pitchFamily="18" charset="0"/>
                          <a:ea typeface="+mn-ea"/>
                          <a:cs typeface="+mn-cs"/>
                        </a:rPr>
                        <a:t> as well as in Kvemo Kartli </a:t>
                      </a:r>
                      <a:r>
                        <a:rPr lang="ka-GE" sz="1400" b="1" kern="1200" baseline="0" dirty="0">
                          <a:solidFill>
                            <a:schemeClr val="lt1"/>
                          </a:solidFill>
                          <a:effectLst/>
                          <a:latin typeface="Sylfaen" pitchFamily="18" charset="0"/>
                          <a:ea typeface="+mn-ea"/>
                          <a:cs typeface="+mn-cs"/>
                        </a:rPr>
                        <a:t> (53%)</a:t>
                      </a:r>
                      <a:r>
                        <a:rPr lang="en-US" sz="1400" b="1" kern="1200" baseline="0" dirty="0">
                          <a:solidFill>
                            <a:schemeClr val="lt1"/>
                          </a:solidFill>
                          <a:effectLst/>
                          <a:latin typeface="Sylfaen" pitchFamily="18" charset="0"/>
                          <a:ea typeface="+mn-ea"/>
                          <a:cs typeface="+mn-cs"/>
                        </a:rPr>
                        <a:t> stated that by the moment of the survey they did not have paid jobs. </a:t>
                      </a:r>
                    </a:p>
                    <a:p>
                      <a:endParaRPr lang="ka-GE" sz="1400" b="1" kern="1200" dirty="0">
                        <a:solidFill>
                          <a:schemeClr val="lt1"/>
                        </a:solidFill>
                        <a:effectLst/>
                        <a:latin typeface="Sylfaen" pitchFamily="18" charset="0"/>
                        <a:ea typeface="+mn-ea"/>
                        <a:cs typeface="+mn-cs"/>
                      </a:endParaRPr>
                    </a:p>
                    <a:p>
                      <a:pPr marL="0" marR="0" indent="0" algn="just" defTabSz="914400" rtl="0" eaLnBrk="1" fontAlgn="auto" latinLnBrk="0" hangingPunct="1">
                        <a:lnSpc>
                          <a:spcPct val="107000"/>
                        </a:lnSpc>
                        <a:spcBef>
                          <a:spcPts val="0"/>
                        </a:spcBef>
                        <a:spcAft>
                          <a:spcPts val="800"/>
                        </a:spcAft>
                        <a:buClrTx/>
                        <a:buSzTx/>
                        <a:buFontTx/>
                        <a:buNone/>
                        <a:tabLst/>
                        <a:defRPr/>
                      </a:pPr>
                      <a:endParaRPr lang="ka-GE" sz="1400" b="1" dirty="0">
                        <a:latin typeface="Sylfaen" pitchFamily="18" charset="0"/>
                        <a:ea typeface="Calibri" panose="020F0502020204030204" pitchFamily="34" charset="0"/>
                        <a:cs typeface="Calibri" panose="020F0502020204030204" pitchFamily="34" charset="0"/>
                      </a:endParaRPr>
                    </a:p>
                    <a:p>
                      <a:pPr marL="0" marR="0" indent="0" algn="just" defTabSz="914400" rtl="0" eaLnBrk="1" fontAlgn="auto" latinLnBrk="0" hangingPunct="1">
                        <a:lnSpc>
                          <a:spcPct val="107000"/>
                        </a:lnSpc>
                        <a:spcBef>
                          <a:spcPts val="0"/>
                        </a:spcBef>
                        <a:spcAft>
                          <a:spcPts val="800"/>
                        </a:spcAft>
                        <a:buClrTx/>
                        <a:buSzTx/>
                        <a:buFontTx/>
                        <a:buNone/>
                        <a:tabLst/>
                        <a:defRPr/>
                      </a:pPr>
                      <a:r>
                        <a:rPr lang="en-US" sz="1400" b="1" dirty="0">
                          <a:latin typeface="Sylfaen" pitchFamily="18" charset="0"/>
                          <a:ea typeface="Calibri" panose="020F0502020204030204" pitchFamily="34" charset="0"/>
                          <a:cs typeface="Calibri" panose="020F0502020204030204" pitchFamily="34" charset="0"/>
                        </a:rPr>
                        <a:t>The part of respondents who had paid jobs begore COVID-19 pandemic, was </a:t>
                      </a:r>
                      <a:r>
                        <a:rPr lang="ka-GE" sz="1400" b="1" baseline="0" dirty="0">
                          <a:latin typeface="Sylfaen" pitchFamily="18" charset="0"/>
                          <a:ea typeface="Calibri" panose="020F0502020204030204" pitchFamily="34" charset="0"/>
                          <a:cs typeface="Calibri" panose="020F0502020204030204" pitchFamily="34" charset="0"/>
                        </a:rPr>
                        <a:t>51%</a:t>
                      </a:r>
                      <a:r>
                        <a:rPr lang="en-US" sz="1400" b="1" baseline="0" dirty="0">
                          <a:latin typeface="Sylfaen" pitchFamily="18" charset="0"/>
                          <a:ea typeface="Calibri" panose="020F0502020204030204" pitchFamily="34" charset="0"/>
                          <a:cs typeface="Calibri" panose="020F0502020204030204" pitchFamily="34" charset="0"/>
                        </a:rPr>
                        <a:t> in Samtskhe-Javakheti and </a:t>
                      </a:r>
                      <a:r>
                        <a:rPr lang="ka-GE" sz="1400" b="1" baseline="0" dirty="0">
                          <a:latin typeface="Sylfaen" pitchFamily="18" charset="0"/>
                          <a:ea typeface="Calibri" panose="020F0502020204030204" pitchFamily="34" charset="0"/>
                          <a:cs typeface="Calibri" panose="020F0502020204030204" pitchFamily="34" charset="0"/>
                        </a:rPr>
                        <a:t>60%</a:t>
                      </a:r>
                      <a:r>
                        <a:rPr lang="en-US" sz="1400" b="1" baseline="0" dirty="0">
                          <a:latin typeface="Sylfaen" pitchFamily="18" charset="0"/>
                          <a:ea typeface="Calibri" panose="020F0502020204030204" pitchFamily="34" charset="0"/>
                          <a:cs typeface="Calibri" panose="020F0502020204030204" pitchFamily="34" charset="0"/>
                        </a:rPr>
                        <a:t> of the respondents in Kvemo Kartli. </a:t>
                      </a:r>
                    </a:p>
                    <a:p>
                      <a:pPr algn="ctr"/>
                      <a:r>
                        <a:rPr lang="en-US" sz="1400" b="1" kern="1200" dirty="0">
                          <a:solidFill>
                            <a:srgbClr val="C00000"/>
                          </a:solidFill>
                          <a:effectLst/>
                          <a:latin typeface="Sylfaen" pitchFamily="18" charset="0"/>
                          <a:ea typeface="+mn-ea"/>
                          <a:cs typeface="+mn-cs"/>
                        </a:rPr>
                        <a:t>Compared with the population in Georgia (the Third Wave) a </a:t>
                      </a:r>
                      <a:r>
                        <a:rPr lang="en-US" sz="1400" b="1" kern="1200" baseline="0" dirty="0">
                          <a:solidFill>
                            <a:srgbClr val="C00000"/>
                          </a:solidFill>
                          <a:effectLst/>
                          <a:latin typeface="Sylfaen" pitchFamily="18" charset="0"/>
                          <a:ea typeface="+mn-ea"/>
                          <a:cs typeface="+mn-cs"/>
                        </a:rPr>
                        <a:t>larger number of the  residents in the target districts of Samtskhe-Javakheti and Kvemo Kartli indicate that they do not have  paid jobs. </a:t>
                      </a:r>
                      <a:endParaRPr lang="en-US" sz="16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782072753"/>
              </p:ext>
            </p:extLst>
          </p:nvPr>
        </p:nvGraphicFramePr>
        <p:xfrm>
          <a:off x="4419600" y="3429000"/>
          <a:ext cx="4724400" cy="3276600"/>
        </p:xfrm>
        <a:graphic>
          <a:graphicData uri="http://schemas.openxmlformats.org/drawingml/2006/chart">
            <c:chart xmlns:c="http://schemas.openxmlformats.org/drawingml/2006/chart" xmlns:r="http://schemas.openxmlformats.org/officeDocument/2006/relationships" r:id="rId4"/>
          </a:graphicData>
        </a:graphic>
      </p:graphicFrame>
    </p:spTree>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2849829625"/>
              </p:ext>
            </p:extLst>
          </p:nvPr>
        </p:nvGraphicFramePr>
        <p:xfrm>
          <a:off x="3886200" y="0"/>
          <a:ext cx="52578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4034889007"/>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ea typeface="+mn-ea"/>
                          <a:cs typeface="+mn-cs"/>
                        </a:rPr>
                        <a:t>Evaluation of the plan to lift the restrictions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78145778"/>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900" dirty="0">
                          <a:effectLst/>
                          <a:latin typeface="Sylfaen" pitchFamily="18" charset="0"/>
                        </a:rPr>
                        <a:t> </a:t>
                      </a:r>
                      <a:r>
                        <a:rPr lang="en-US" sz="1400" b="1" kern="1200" dirty="0">
                          <a:solidFill>
                            <a:schemeClr val="lt1"/>
                          </a:solidFill>
                          <a:effectLst/>
                          <a:latin typeface="Sylfaen" pitchFamily="18" charset="0"/>
                          <a:ea typeface="+mn-ea"/>
                          <a:cs typeface="+mn-cs"/>
                        </a:rPr>
                        <a:t>Half of the respondents in Samtskhe-Javakheti and </a:t>
                      </a:r>
                      <a:r>
                        <a:rPr lang="ka-GE" sz="1400" b="1" kern="1200" dirty="0">
                          <a:solidFill>
                            <a:schemeClr val="lt1"/>
                          </a:solidFill>
                          <a:effectLst/>
                          <a:latin typeface="Sylfaen" pitchFamily="18" charset="0"/>
                          <a:ea typeface="+mn-ea"/>
                          <a:cs typeface="+mn-cs"/>
                        </a:rPr>
                        <a:t>46%</a:t>
                      </a:r>
                      <a:r>
                        <a:rPr lang="en-US" sz="1400" b="1" kern="1200" dirty="0">
                          <a:solidFill>
                            <a:schemeClr val="lt1"/>
                          </a:solidFill>
                          <a:effectLst/>
                          <a:latin typeface="Sylfaen" pitchFamily="18" charset="0"/>
                          <a:ea typeface="+mn-ea"/>
                          <a:cs typeface="+mn-cs"/>
                        </a:rPr>
                        <a:t> of the respondents in Kvemo Kartli agree with the statement that the plan to lift the restrictions gradually is suitable for the current situation.</a:t>
                      </a:r>
                      <a:endParaRPr lang="ka-GE" sz="14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pPr algn="ctr"/>
                      <a:r>
                        <a:rPr lang="en-US" sz="1400" b="1" kern="1200" baseline="0" dirty="0">
                          <a:solidFill>
                            <a:schemeClr val="tx1"/>
                          </a:solidFill>
                          <a:effectLst/>
                          <a:latin typeface="Sylfaen" pitchFamily="18" charset="0"/>
                          <a:ea typeface="+mn-ea"/>
                          <a:cs typeface="+mn-cs"/>
                        </a:rPr>
                        <a:t>There is a significant difference between the regions regarding lifting the restrictions more quickly and broadly: it is supported by </a:t>
                      </a:r>
                      <a:r>
                        <a:rPr lang="ka-GE" sz="1400" b="1" kern="1200" baseline="0" dirty="0">
                          <a:solidFill>
                            <a:schemeClr val="tx1"/>
                          </a:solidFill>
                          <a:effectLst/>
                          <a:latin typeface="Sylfaen" pitchFamily="18" charset="0"/>
                          <a:ea typeface="+mn-ea"/>
                          <a:cs typeface="+mn-cs"/>
                        </a:rPr>
                        <a:t>30%</a:t>
                      </a:r>
                      <a:r>
                        <a:rPr lang="en-US" sz="1400" b="1" kern="1200" baseline="0" dirty="0">
                          <a:solidFill>
                            <a:schemeClr val="tx1"/>
                          </a:solidFill>
                          <a:effectLst/>
                          <a:latin typeface="Sylfaen" pitchFamily="18" charset="0"/>
                          <a:ea typeface="+mn-ea"/>
                          <a:cs typeface="+mn-cs"/>
                        </a:rPr>
                        <a:t> of the respondents in Samtskhe-Javakheti and much less, </a:t>
                      </a:r>
                      <a:r>
                        <a:rPr lang="ka-GE" sz="1400" b="1" kern="1200" baseline="0" dirty="0">
                          <a:solidFill>
                            <a:schemeClr val="tx1"/>
                          </a:solidFill>
                          <a:effectLst/>
                          <a:latin typeface="Sylfaen" pitchFamily="18" charset="0"/>
                          <a:ea typeface="+mn-ea"/>
                          <a:cs typeface="+mn-cs"/>
                        </a:rPr>
                        <a:t>16%</a:t>
                      </a:r>
                      <a:r>
                        <a:rPr lang="en-US" sz="1400" b="1" kern="1200" baseline="0" dirty="0">
                          <a:solidFill>
                            <a:schemeClr val="tx1"/>
                          </a:solidFill>
                          <a:effectLst/>
                          <a:latin typeface="Sylfaen" pitchFamily="18" charset="0"/>
                          <a:ea typeface="+mn-ea"/>
                          <a:cs typeface="+mn-cs"/>
                        </a:rPr>
                        <a:t>, in Kvemo Kartli.</a:t>
                      </a:r>
                      <a:endParaRPr lang="ka-GE" sz="1400" b="1" kern="1200" baseline="0" dirty="0">
                        <a:solidFill>
                          <a:schemeClr val="tx1"/>
                        </a:solidFill>
                        <a:effectLst/>
                        <a:latin typeface="Sylfaen" pitchFamily="18" charset="0"/>
                        <a:ea typeface="+mn-ea"/>
                        <a:cs typeface="+mn-cs"/>
                      </a:endParaRPr>
                    </a:p>
                    <a:p>
                      <a:pPr algn="ctr"/>
                      <a:endParaRPr lang="ka-GE" sz="1400" b="1" kern="1200" baseline="0" dirty="0">
                        <a:solidFill>
                          <a:schemeClr val="tx1"/>
                        </a:solidFill>
                        <a:effectLst/>
                        <a:latin typeface="Sylfaen" pitchFamily="18" charset="0"/>
                        <a:ea typeface="+mn-ea"/>
                        <a:cs typeface="+mn-cs"/>
                      </a:endParaRPr>
                    </a:p>
                    <a:p>
                      <a:pPr algn="l"/>
                      <a:r>
                        <a:rPr lang="en-US" sz="1200" b="1" kern="1200" baseline="0" dirty="0">
                          <a:solidFill>
                            <a:schemeClr val="bg1"/>
                          </a:solidFill>
                          <a:effectLst/>
                          <a:latin typeface="Sylfaen" pitchFamily="18" charset="0"/>
                          <a:ea typeface="+mn-ea"/>
                          <a:cs typeface="+mn-cs"/>
                        </a:rPr>
                        <a:t>This difference can be explained by the specific situation developed in Kvemo Kartli: the population in Bolnisi and Marneuli directly experienced the destructive force of this virus and thus, they are more cautious in their evaluation. </a:t>
                      </a:r>
                      <a:endParaRPr lang="en-US" sz="1200" b="1" kern="1200" dirty="0">
                        <a:solidFill>
                          <a:schemeClr val="bg1"/>
                        </a:solidFill>
                        <a:effectLst/>
                        <a:latin typeface="Sylfaen" pitchFamily="18" charset="0"/>
                        <a:ea typeface="+mn-ea"/>
                        <a:cs typeface="+mn-cs"/>
                      </a:endParaRPr>
                    </a:p>
                    <a:p>
                      <a:pPr algn="ctr"/>
                      <a:r>
                        <a:rPr lang="ka-GE" sz="1300" b="1" kern="1200" baseline="0" dirty="0">
                          <a:solidFill>
                            <a:schemeClr val="tx1"/>
                          </a:solidFill>
                          <a:effectLst/>
                          <a:latin typeface="Sylfaen" pitchFamily="18" charset="0"/>
                          <a:ea typeface="+mn-ea"/>
                          <a:cs typeface="+mn-cs"/>
                        </a:rPr>
                        <a:t>.</a:t>
                      </a:r>
                    </a:p>
                    <a:p>
                      <a:pPr algn="ctr"/>
                      <a:endParaRPr lang="ka-GE" sz="1300" b="1" kern="1200" baseline="0" dirty="0">
                        <a:solidFill>
                          <a:schemeClr val="tx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As it seems more respondents in Kvemo Kartli, compared with the population in Georgia, support more gradual lifting of the restrictions; and on the other hand, the population in </a:t>
                      </a:r>
                      <a:r>
                        <a:rPr lang="en-US" sz="1200" b="1" kern="1200" baseline="0" dirty="0" err="1">
                          <a:solidFill>
                            <a:srgbClr val="C00000"/>
                          </a:solidFill>
                          <a:effectLst/>
                          <a:latin typeface="Sylfaen" pitchFamily="18" charset="0"/>
                          <a:ea typeface="+mn-ea"/>
                          <a:cs typeface="+mn-cs"/>
                        </a:rPr>
                        <a:t>Samtskhe</a:t>
                      </a:r>
                      <a:r>
                        <a:rPr lang="en-US" sz="1200" b="1" kern="1200" baseline="0" dirty="0">
                          <a:solidFill>
                            <a:srgbClr val="C00000"/>
                          </a:solidFill>
                          <a:effectLst/>
                          <a:latin typeface="Sylfaen" pitchFamily="18" charset="0"/>
                          <a:ea typeface="+mn-ea"/>
                          <a:cs typeface="+mn-cs"/>
                        </a:rPr>
                        <a:t>-Javakheti supports lifting the restrictions faster, compared with the population in Georgia.</a:t>
                      </a: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065176263"/>
              </p:ext>
            </p:extLst>
          </p:nvPr>
        </p:nvGraphicFramePr>
        <p:xfrm>
          <a:off x="152400" y="381000"/>
          <a:ext cx="8610600" cy="514985"/>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baseline="0" dirty="0">
                          <a:solidFill>
                            <a:schemeClr val="tx1"/>
                          </a:solidFill>
                          <a:effectLst/>
                          <a:latin typeface="Sylfaen" pitchFamily="18" charset="0"/>
                          <a:ea typeface="+mn-ea"/>
                          <a:cs typeface="+mn-cs"/>
                        </a:rPr>
                        <a:t>Evaluation of the Government’s plan to lift the restrictions gradually </a:t>
                      </a: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r>
                        <a:rPr lang="ka-GE" sz="1400" b="0" baseline="0" dirty="0">
                          <a:solidFill>
                            <a:schemeClr val="tx1"/>
                          </a:solidFill>
                          <a:effectLst/>
                          <a:latin typeface="Sylfaen" pitchFamily="18" charset="0"/>
                          <a:ea typeface="+mn-ea"/>
                          <a:cs typeface="+mn-cs"/>
                        </a:rPr>
                        <a:t>)</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74466175"/>
              </p:ext>
            </p:extLst>
          </p:nvPr>
        </p:nvGraphicFramePr>
        <p:xfrm>
          <a:off x="152400" y="914400"/>
          <a:ext cx="8610600" cy="227076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2270760">
                <a:tc>
                  <a:txBody>
                    <a:bodyPr/>
                    <a:lstStyle/>
                    <a:p>
                      <a:pPr lvl="0"/>
                      <a:r>
                        <a:rPr lang="en-US" sz="1400" b="1" u="sng" kern="1200" dirty="0">
                          <a:solidFill>
                            <a:schemeClr val="tx1"/>
                          </a:solidFill>
                          <a:effectLst/>
                          <a:latin typeface="Sylfaen" pitchFamily="18" charset="0"/>
                          <a:ea typeface="+mn-ea"/>
                          <a:cs typeface="+mn-cs"/>
                        </a:rPr>
                        <a:t>Samtskhe-Javakheti</a:t>
                      </a:r>
                      <a:r>
                        <a:rPr lang="ka-GE" sz="1400" b="1" u="sng" kern="1200" dirty="0">
                          <a:solidFill>
                            <a:schemeClr val="tx1"/>
                          </a:solidFill>
                          <a:effectLst/>
                          <a:latin typeface="Sylfaen" pitchFamily="18" charset="0"/>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more susceptible the respondents feel to be to the virus, the more they support slow lifting of the restrictions.</a:t>
                      </a: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respondents who believe that they will recover from the virus easily, support quicker lifting of the restrictions. </a:t>
                      </a:r>
                      <a:endParaRPr lang="ka-GE" sz="1400" b="1" kern="1200" dirty="0">
                        <a:solidFill>
                          <a:schemeClr val="tx1"/>
                        </a:solidFill>
                        <a:effectLst/>
                        <a:latin typeface="Sylfaen" pitchFamily="18" charset="0"/>
                        <a:ea typeface="+mn-ea"/>
                        <a:cs typeface="+mn-cs"/>
                      </a:endParaRP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older the respondents are,  the more they support quick lifting of the restrictions.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respondents who believe that the media outlets exaggerate the information about the virus, support quick lifting of the restrictions.</a:t>
                      </a:r>
                    </a:p>
                    <a:p>
                      <a:pPr marL="285750" lvl="0" indent="-285750">
                        <a:buFont typeface="Arial" panose="020B0604020202020204" pitchFamily="34" charset="0"/>
                        <a:buChar char="•"/>
                      </a:pPr>
                      <a:endParaRPr lang="en-US" sz="1400" b="1" kern="1200" dirty="0">
                        <a:solidFill>
                          <a:schemeClr val="tx1"/>
                        </a:solidFill>
                        <a:effectLst/>
                        <a:latin typeface="Sylfaen" pitchFamily="18" charset="0"/>
                        <a:ea typeface="+mn-ea"/>
                        <a:cs typeface="+mn-cs"/>
                      </a:endParaRPr>
                    </a:p>
                    <a:p>
                      <a:pPr lvl="0"/>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2" name="Table 1">
            <a:extLst>
              <a:ext uri="{FF2B5EF4-FFF2-40B4-BE49-F238E27FC236}">
                <a16:creationId xmlns:a16="http://schemas.microsoft.com/office/drawing/2014/main" id="{A68B29DF-8045-44A3-811F-F7EAD65AFF9E}"/>
              </a:ext>
            </a:extLst>
          </p:cNvPr>
          <p:cNvGraphicFramePr>
            <a:graphicFrameLocks noGrp="1"/>
          </p:cNvGraphicFramePr>
          <p:nvPr>
            <p:extLst>
              <p:ext uri="{D42A27DB-BD31-4B8C-83A1-F6EECF244321}">
                <p14:modId xmlns:p14="http://schemas.microsoft.com/office/powerpoint/2010/main" val="3720040059"/>
              </p:ext>
            </p:extLst>
          </p:nvPr>
        </p:nvGraphicFramePr>
        <p:xfrm>
          <a:off x="250209" y="2819400"/>
          <a:ext cx="8534400" cy="2971799"/>
        </p:xfrm>
        <a:graphic>
          <a:graphicData uri="http://schemas.openxmlformats.org/drawingml/2006/table">
            <a:tbl>
              <a:tblPr firstRow="1" firstCol="1" bandRow="1">
                <a:tableStyleId>{5C22544A-7EE6-4342-B048-85BDC9FD1C3A}</a:tableStyleId>
              </a:tblPr>
              <a:tblGrid>
                <a:gridCol w="2800006">
                  <a:extLst>
                    <a:ext uri="{9D8B030D-6E8A-4147-A177-3AD203B41FA5}">
                      <a16:colId xmlns:a16="http://schemas.microsoft.com/office/drawing/2014/main" val="1405256414"/>
                    </a:ext>
                  </a:extLst>
                </a:gridCol>
                <a:gridCol w="1148137">
                  <a:extLst>
                    <a:ext uri="{9D8B030D-6E8A-4147-A177-3AD203B41FA5}">
                      <a16:colId xmlns:a16="http://schemas.microsoft.com/office/drawing/2014/main" val="493795962"/>
                    </a:ext>
                  </a:extLst>
                </a:gridCol>
                <a:gridCol w="1148137">
                  <a:extLst>
                    <a:ext uri="{9D8B030D-6E8A-4147-A177-3AD203B41FA5}">
                      <a16:colId xmlns:a16="http://schemas.microsoft.com/office/drawing/2014/main" val="2754851986"/>
                    </a:ext>
                  </a:extLst>
                </a:gridCol>
                <a:gridCol w="585463">
                  <a:extLst>
                    <a:ext uri="{9D8B030D-6E8A-4147-A177-3AD203B41FA5}">
                      <a16:colId xmlns:a16="http://schemas.microsoft.com/office/drawing/2014/main" val="1200591607"/>
                    </a:ext>
                  </a:extLst>
                </a:gridCol>
                <a:gridCol w="1063263">
                  <a:extLst>
                    <a:ext uri="{9D8B030D-6E8A-4147-A177-3AD203B41FA5}">
                      <a16:colId xmlns:a16="http://schemas.microsoft.com/office/drawing/2014/main" val="2198312071"/>
                    </a:ext>
                  </a:extLst>
                </a:gridCol>
                <a:gridCol w="1063263">
                  <a:extLst>
                    <a:ext uri="{9D8B030D-6E8A-4147-A177-3AD203B41FA5}">
                      <a16:colId xmlns:a16="http://schemas.microsoft.com/office/drawing/2014/main" val="1956307808"/>
                    </a:ext>
                  </a:extLst>
                </a:gridCol>
                <a:gridCol w="726131">
                  <a:extLst>
                    <a:ext uri="{9D8B030D-6E8A-4147-A177-3AD203B41FA5}">
                      <a16:colId xmlns:a16="http://schemas.microsoft.com/office/drawing/2014/main" val="77252298"/>
                    </a:ext>
                  </a:extLst>
                </a:gridCol>
              </a:tblGrid>
              <a:tr h="467496">
                <a:tc rowSpan="2">
                  <a:txBody>
                    <a:bodyPr/>
                    <a:lstStyle/>
                    <a:p>
                      <a:pPr marL="0" marR="0">
                        <a:lnSpc>
                          <a:spcPct val="107000"/>
                        </a:lnSpc>
                        <a:spcBef>
                          <a:spcPts val="0"/>
                        </a:spcBef>
                        <a:spcAft>
                          <a:spcPts val="800"/>
                        </a:spcAft>
                      </a:pPr>
                      <a:r>
                        <a:rPr lang="ka-GE" sz="1100" dirty="0">
                          <a:effectLst/>
                          <a:latin typeface="Sylfaen" pitchFamily="18" charset="0"/>
                        </a:rPr>
                        <a:t> </a:t>
                      </a:r>
                      <a:r>
                        <a:rPr lang="en-US" sz="1100" dirty="0">
                          <a:effectLst/>
                          <a:latin typeface="Sylfaen" pitchFamily="18" charset="0"/>
                        </a:rPr>
                        <a:t>Samtskhe-Javakheti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gridSpan="3">
                  <a:txBody>
                    <a:bodyPr/>
                    <a:lstStyle/>
                    <a:p>
                      <a:pPr marL="0" marR="0" algn="ctr">
                        <a:lnSpc>
                          <a:spcPct val="107000"/>
                        </a:lnSpc>
                        <a:spcBef>
                          <a:spcPts val="0"/>
                        </a:spcBef>
                        <a:spcAft>
                          <a:spcPts val="800"/>
                        </a:spcAft>
                      </a:pPr>
                      <a:r>
                        <a:rPr lang="en-US" sz="1100" dirty="0">
                          <a:effectLst/>
                          <a:latin typeface="Sylfaen" pitchFamily="18" charset="0"/>
                        </a:rPr>
                        <a:t>Slow lifting of the restrictions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Quick lifting of the restrictions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1640802217"/>
                  </a:ext>
                </a:extLst>
              </a:tr>
              <a:tr h="276424">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extLst>
                  <a:ext uri="{0D108BD9-81ED-4DB2-BD59-A6C34878D82A}">
                    <a16:rowId xmlns:a16="http://schemas.microsoft.com/office/drawing/2014/main" val="2205216123"/>
                  </a:ext>
                </a:extLst>
              </a:tr>
              <a:tr h="533449">
                <a:tc>
                  <a:txBody>
                    <a:bodyPr/>
                    <a:lstStyle/>
                    <a:p>
                      <a:pPr marL="0" marR="0">
                        <a:lnSpc>
                          <a:spcPct val="107000"/>
                        </a:lnSpc>
                        <a:spcBef>
                          <a:spcPts val="0"/>
                        </a:spcBef>
                        <a:spcAft>
                          <a:spcPts val="800"/>
                        </a:spcAft>
                      </a:pPr>
                      <a:r>
                        <a:rPr lang="en-US" sz="1100" dirty="0">
                          <a:effectLst/>
                          <a:latin typeface="Sylfaen" pitchFamily="18" charset="0"/>
                        </a:rPr>
                        <a:t>Perception that they will recover from the virus easily</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0.81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0.70 – 0.93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039389882"/>
                  </a:ext>
                </a:extLst>
              </a:tr>
              <a:tr h="581945">
                <a:tc>
                  <a:txBody>
                    <a:bodyPr/>
                    <a:lstStyle/>
                    <a:p>
                      <a:pPr marL="0" marR="0">
                        <a:lnSpc>
                          <a:spcPct val="107000"/>
                        </a:lnSpc>
                        <a:spcBef>
                          <a:spcPts val="0"/>
                        </a:spcBef>
                        <a:spcAft>
                          <a:spcPts val="800"/>
                        </a:spcAft>
                      </a:pPr>
                      <a:r>
                        <a:rPr lang="en-US" sz="1100" dirty="0">
                          <a:effectLst/>
                          <a:latin typeface="Sylfaen" pitchFamily="18" charset="0"/>
                          <a:ea typeface="Calibri" panose="020F0502020204030204" pitchFamily="34" charset="0"/>
                          <a:cs typeface="Times New Roman" panose="02020603050405020304" pitchFamily="18" charset="0"/>
                        </a:rPr>
                        <a:t>Susceptible to the virus </a:t>
                      </a:r>
                    </a:p>
                  </a:txBody>
                  <a:tcPr marL="68580" marR="68580" marT="9525" marB="0" anchor="ctr"/>
                </a:tc>
                <a:tc>
                  <a:txBody>
                    <a:bodyPr/>
                    <a:lstStyle/>
                    <a:p>
                      <a:pPr marL="0" marR="0">
                        <a:lnSpc>
                          <a:spcPct val="107000"/>
                        </a:lnSpc>
                        <a:spcBef>
                          <a:spcPts val="0"/>
                        </a:spcBef>
                        <a:spcAft>
                          <a:spcPts val="800"/>
                        </a:spcAft>
                      </a:pPr>
                      <a:r>
                        <a:rPr lang="en-US" sz="1050" dirty="0">
                          <a:effectLst/>
                          <a:latin typeface="Sylfaen" pitchFamily="18" charset="0"/>
                        </a:rPr>
                        <a:t>0.56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0.35 – 0.91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0.018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2120221507"/>
                  </a:ext>
                </a:extLst>
              </a:tr>
              <a:tr h="297762">
                <a:tc>
                  <a:txBody>
                    <a:bodyPr/>
                    <a:lstStyle/>
                    <a:p>
                      <a:pPr marL="0" marR="0">
                        <a:lnSpc>
                          <a:spcPct val="107000"/>
                        </a:lnSpc>
                        <a:spcBef>
                          <a:spcPts val="0"/>
                        </a:spcBef>
                        <a:spcAft>
                          <a:spcPts val="800"/>
                        </a:spcAft>
                      </a:pPr>
                      <a:r>
                        <a:rPr lang="en-US" sz="1100" dirty="0">
                          <a:effectLst/>
                          <a:latin typeface="Sylfaen" pitchFamily="18" charset="0"/>
                        </a:rPr>
                        <a:t>Age</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dirty="0">
                          <a:effectLst/>
                          <a:latin typeface="Sylfaen" pitchFamily="18" charset="0"/>
                        </a:rPr>
                        <a:t>1.05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1.02 – 1.08</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0.002</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1949043945"/>
                  </a:ext>
                </a:extLst>
              </a:tr>
              <a:tr h="814723">
                <a:tc>
                  <a:txBody>
                    <a:bodyPr/>
                    <a:lstStyle/>
                    <a:p>
                      <a:pPr marL="0" marR="0">
                        <a:lnSpc>
                          <a:spcPct val="107000"/>
                        </a:lnSpc>
                        <a:spcBef>
                          <a:spcPts val="0"/>
                        </a:spcBef>
                        <a:spcAft>
                          <a:spcPts val="800"/>
                        </a:spcAft>
                      </a:pPr>
                      <a:r>
                        <a:rPr lang="en-US" sz="1100" dirty="0">
                          <a:effectLst/>
                          <a:latin typeface="Sylfaen" pitchFamily="18" charset="0"/>
                        </a:rPr>
                        <a:t>Perception that the media hypes the virus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nchor="ctr"/>
                </a:tc>
                <a:tc>
                  <a:txBody>
                    <a:bodyPr/>
                    <a:lstStyle/>
                    <a:p>
                      <a:pPr marL="0" marR="0">
                        <a:lnSpc>
                          <a:spcPct val="107000"/>
                        </a:lnSpc>
                        <a:spcBef>
                          <a:spcPts val="0"/>
                        </a:spcBef>
                        <a:spcAft>
                          <a:spcPts val="800"/>
                        </a:spcAft>
                      </a:pPr>
                      <a:r>
                        <a:rPr lang="en-US" sz="1050" dirty="0">
                          <a:effectLst/>
                          <a:latin typeface="Sylfaen" pitchFamily="18" charset="0"/>
                        </a:rPr>
                        <a:t>1.41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1.13 – 1.76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tc>
                  <a:txBody>
                    <a:bodyPr/>
                    <a:lstStyle/>
                    <a:p>
                      <a:pPr marL="0" marR="0">
                        <a:lnSpc>
                          <a:spcPct val="107000"/>
                        </a:lnSpc>
                        <a:spcBef>
                          <a:spcPts val="0"/>
                        </a:spcBef>
                        <a:spcAft>
                          <a:spcPts val="800"/>
                        </a:spcAft>
                      </a:pPr>
                      <a:r>
                        <a:rPr lang="en-US" sz="1050" dirty="0">
                          <a:effectLst/>
                          <a:latin typeface="Sylfaen" pitchFamily="18" charset="0"/>
                        </a:rPr>
                        <a:t>0.003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80" marR="68580" marT="9525" marB="0"/>
                </a:tc>
                <a:extLst>
                  <a:ext uri="{0D108BD9-81ED-4DB2-BD59-A6C34878D82A}">
                    <a16:rowId xmlns:a16="http://schemas.microsoft.com/office/drawing/2014/main" val="387850492"/>
                  </a:ext>
                </a:extLst>
              </a:tr>
            </a:tbl>
          </a:graphicData>
        </a:graphic>
      </p:graphicFrame>
    </p:spTree>
    <p:extLst>
      <p:ext uri="{BB962C8B-B14F-4D97-AF65-F5344CB8AC3E}">
        <p14:creationId xmlns:p14="http://schemas.microsoft.com/office/powerpoint/2010/main" val="1431128792"/>
      </p:ext>
    </p:extLst>
  </p:cSld>
  <p:clrMapOvr>
    <a:masterClrMapping/>
  </p:clrMapOvr>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Table 1">
            <a:extLst>
              <a:ext uri="{FF2B5EF4-FFF2-40B4-BE49-F238E27FC236}">
                <a16:creationId xmlns:a16="http://schemas.microsoft.com/office/drawing/2014/main" id="{2B7E8FB8-F23B-467F-8EC6-2681E145DB9B}"/>
              </a:ext>
            </a:extLst>
          </p:cNvPr>
          <p:cNvGraphicFramePr>
            <a:graphicFrameLocks noGrp="1"/>
          </p:cNvGraphicFramePr>
          <p:nvPr>
            <p:extLst>
              <p:ext uri="{D42A27DB-BD31-4B8C-83A1-F6EECF244321}">
                <p14:modId xmlns:p14="http://schemas.microsoft.com/office/powerpoint/2010/main" val="4114968525"/>
              </p:ext>
            </p:extLst>
          </p:nvPr>
        </p:nvGraphicFramePr>
        <p:xfrm>
          <a:off x="152400" y="381000"/>
          <a:ext cx="8610600" cy="514985"/>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669468548"/>
                    </a:ext>
                  </a:extLst>
                </a:gridCol>
              </a:tblGrid>
              <a:tr h="4572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1" kern="1200" baseline="0" dirty="0">
                          <a:solidFill>
                            <a:schemeClr val="tx1"/>
                          </a:solidFill>
                          <a:effectLst/>
                          <a:latin typeface="Sylfaen" pitchFamily="18" charset="0"/>
                          <a:ea typeface="+mn-ea"/>
                          <a:cs typeface="+mn-cs"/>
                        </a:rPr>
                        <a:t>Evaluation of the Government’s plan to lift the restrictions gradually </a:t>
                      </a:r>
                    </a:p>
                    <a:p>
                      <a:pPr marL="0" marR="0" algn="ctr">
                        <a:lnSpc>
                          <a:spcPct val="107000"/>
                        </a:lnSpc>
                        <a:spcBef>
                          <a:spcPts val="0"/>
                        </a:spcBef>
                        <a:spcAft>
                          <a:spcPts val="0"/>
                        </a:spcAft>
                      </a:pPr>
                      <a:r>
                        <a:rPr lang="ka-GE" sz="1400" b="0" baseline="0" dirty="0">
                          <a:solidFill>
                            <a:schemeClr val="tx1"/>
                          </a:solidFill>
                          <a:effectLst/>
                          <a:latin typeface="Sylfaen" pitchFamily="18" charset="0"/>
                          <a:ea typeface="+mn-ea"/>
                          <a:cs typeface="+mn-cs"/>
                        </a:rPr>
                        <a:t>(</a:t>
                      </a:r>
                      <a:r>
                        <a:rPr lang="en-US" sz="1400" b="0" baseline="0" dirty="0">
                          <a:solidFill>
                            <a:schemeClr val="tx1"/>
                          </a:solidFill>
                          <a:effectLst/>
                          <a:latin typeface="Sylfaen" pitchFamily="18" charset="0"/>
                          <a:ea typeface="+mn-ea"/>
                          <a:cs typeface="+mn-cs"/>
                        </a:rPr>
                        <a:t>Regressive Analysis</a:t>
                      </a:r>
                      <a:r>
                        <a:rPr lang="ka-GE" sz="1400" b="0" baseline="0" dirty="0">
                          <a:solidFill>
                            <a:schemeClr val="tx1"/>
                          </a:solidFill>
                          <a:effectLst/>
                          <a:latin typeface="Sylfaen" pitchFamily="18" charset="0"/>
                          <a:ea typeface="+mn-ea"/>
                          <a:cs typeface="+mn-cs"/>
                        </a:rPr>
                        <a:t>)</a:t>
                      </a:r>
                      <a:endParaRPr lang="en-US" sz="1400" b="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3" name="Table 2">
            <a:extLst>
              <a:ext uri="{FF2B5EF4-FFF2-40B4-BE49-F238E27FC236}">
                <a16:creationId xmlns:a16="http://schemas.microsoft.com/office/drawing/2014/main" id="{B819D83C-D5EC-4F41-BBB5-46488DAD4151}"/>
              </a:ext>
            </a:extLst>
          </p:cNvPr>
          <p:cNvGraphicFramePr>
            <a:graphicFrameLocks noGrp="1"/>
          </p:cNvGraphicFramePr>
          <p:nvPr>
            <p:extLst>
              <p:ext uri="{D42A27DB-BD31-4B8C-83A1-F6EECF244321}">
                <p14:modId xmlns:p14="http://schemas.microsoft.com/office/powerpoint/2010/main" val="3576982883"/>
              </p:ext>
            </p:extLst>
          </p:nvPr>
        </p:nvGraphicFramePr>
        <p:xfrm>
          <a:off x="152400" y="914400"/>
          <a:ext cx="8610600" cy="1752600"/>
        </p:xfrm>
        <a:graphic>
          <a:graphicData uri="http://schemas.openxmlformats.org/drawingml/2006/table">
            <a:tbl>
              <a:tblPr firstRow="1" firstCol="1" bandRow="1">
                <a:tableStyleId>{5C22544A-7EE6-4342-B048-85BDC9FD1C3A}</a:tableStyleId>
              </a:tblPr>
              <a:tblGrid>
                <a:gridCol w="8610600">
                  <a:extLst>
                    <a:ext uri="{9D8B030D-6E8A-4147-A177-3AD203B41FA5}">
                      <a16:colId xmlns:a16="http://schemas.microsoft.com/office/drawing/2014/main" val="3901855696"/>
                    </a:ext>
                  </a:extLst>
                </a:gridCol>
              </a:tblGrid>
              <a:tr h="1752600">
                <a:tc>
                  <a:txBody>
                    <a:bodyPr/>
                    <a:lstStyle/>
                    <a:p>
                      <a:pPr lvl="0"/>
                      <a:r>
                        <a:rPr lang="en-US" sz="1400" b="1" u="sng" kern="1200" dirty="0">
                          <a:solidFill>
                            <a:schemeClr val="tx1"/>
                          </a:solidFill>
                          <a:effectLst/>
                          <a:latin typeface="Sylfaen" pitchFamily="18" charset="0"/>
                          <a:ea typeface="+mn-ea"/>
                          <a:cs typeface="+mn-cs"/>
                        </a:rPr>
                        <a:t>Kvemo Kartli</a:t>
                      </a:r>
                      <a:r>
                        <a:rPr lang="ka-GE" sz="1400" b="1" u="sng" kern="1200" dirty="0">
                          <a:solidFill>
                            <a:schemeClr val="tx1"/>
                          </a:solidFill>
                          <a:effectLst/>
                          <a:latin typeface="Sylfaen" pitchFamily="18" charset="0"/>
                          <a:ea typeface="+mn-ea"/>
                          <a:cs typeface="+mn-cs"/>
                        </a:rPr>
                        <a:t>:</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more susceptible the respondents feel to be to the virus, the more they support slow lifting of the restrictions.</a:t>
                      </a:r>
                    </a:p>
                    <a:p>
                      <a:pPr marL="285750" lvl="0" indent="-285750">
                        <a:buFont typeface="Arial" panose="020B0604020202020204" pitchFamily="34" charset="0"/>
                        <a:buChar char="•"/>
                      </a:pPr>
                      <a:r>
                        <a:rPr lang="en-US" sz="1400" b="1" kern="1200" dirty="0">
                          <a:solidFill>
                            <a:schemeClr val="tx1"/>
                          </a:solidFill>
                          <a:effectLst/>
                          <a:latin typeface="Sylfaen" pitchFamily="18" charset="0"/>
                          <a:ea typeface="+mn-ea"/>
                          <a:cs typeface="+mn-cs"/>
                        </a:rPr>
                        <a:t>The respondents who have underaged children in the family, support slow lifting of the restrictions. </a:t>
                      </a:r>
                      <a:endParaRPr lang="ka-GE" sz="1400" b="1" kern="1200" dirty="0">
                        <a:solidFill>
                          <a:schemeClr val="tx1"/>
                        </a:solidFill>
                        <a:effectLst/>
                        <a:latin typeface="Sylfaen" pitchFamily="18" charset="0"/>
                        <a:ea typeface="+mn-ea"/>
                        <a:cs typeface="+mn-cs"/>
                      </a:endParaRP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older the respondents are,  the more they support slow lifting of the restrictions.</a:t>
                      </a:r>
                    </a:p>
                    <a:p>
                      <a:pPr marL="285750" marR="0" lvl="0" indent="-285750" algn="l" defTabSz="914400" rtl="0" eaLnBrk="1" fontAlgn="auto" latinLnBrk="0" hangingPunct="1">
                        <a:lnSpc>
                          <a:spcPct val="100000"/>
                        </a:lnSpc>
                        <a:spcBef>
                          <a:spcPts val="0"/>
                        </a:spcBef>
                        <a:spcAft>
                          <a:spcPts val="0"/>
                        </a:spcAft>
                        <a:buClrTx/>
                        <a:buSzTx/>
                        <a:buFont typeface="Arial" panose="020B0604020202020204" pitchFamily="34" charset="0"/>
                        <a:buChar char="•"/>
                        <a:tabLst/>
                        <a:defRPr/>
                      </a:pPr>
                      <a:r>
                        <a:rPr lang="en-US" sz="1400" b="1" kern="1200" dirty="0">
                          <a:solidFill>
                            <a:schemeClr val="tx1"/>
                          </a:solidFill>
                          <a:effectLst/>
                          <a:latin typeface="Sylfaen" pitchFamily="18" charset="0"/>
                          <a:ea typeface="+mn-ea"/>
                          <a:cs typeface="+mn-cs"/>
                        </a:rPr>
                        <a:t>The respondents who believe that the media outlets exaggerate the information about the virus, support quick lifting of the restrictions.</a:t>
                      </a:r>
                      <a:endParaRPr lang="ka-GE" sz="1000" b="1" kern="1200" dirty="0">
                        <a:solidFill>
                          <a:schemeClr val="tx1"/>
                        </a:solidFill>
                        <a:effectLst/>
                        <a:latin typeface="Sylfaen" pitchFamily="18" charset="0"/>
                        <a:ea typeface="+mn-ea"/>
                        <a:cs typeface="+mn-cs"/>
                      </a:endParaRPr>
                    </a:p>
                    <a:p>
                      <a:endParaRPr lang="en-US" sz="1000" b="1" kern="1200" dirty="0">
                        <a:solidFill>
                          <a:schemeClr val="tx1"/>
                        </a:solidFill>
                        <a:effectLst/>
                        <a:latin typeface="Sylfaen" pitchFamily="18" charset="0"/>
                        <a:ea typeface="+mn-ea"/>
                        <a:cs typeface="+mn-cs"/>
                      </a:endParaRPr>
                    </a:p>
                  </a:txBody>
                  <a:tcPr marL="68580" marR="68580" marT="0" marB="0">
                    <a:solidFill>
                      <a:schemeClr val="bg1"/>
                    </a:solidFill>
                  </a:tcPr>
                </a:tc>
                <a:extLst>
                  <a:ext uri="{0D108BD9-81ED-4DB2-BD59-A6C34878D82A}">
                    <a16:rowId xmlns:a16="http://schemas.microsoft.com/office/drawing/2014/main" val="2677530445"/>
                  </a:ext>
                </a:extLst>
              </a:tr>
            </a:tbl>
          </a:graphicData>
        </a:graphic>
      </p:graphicFrame>
      <p:graphicFrame>
        <p:nvGraphicFramePr>
          <p:cNvPr id="4" name="Table 3">
            <a:extLst>
              <a:ext uri="{FF2B5EF4-FFF2-40B4-BE49-F238E27FC236}">
                <a16:creationId xmlns:a16="http://schemas.microsoft.com/office/drawing/2014/main" id="{46D212D9-D6D0-43E9-A227-17C6BB40416E}"/>
              </a:ext>
            </a:extLst>
          </p:cNvPr>
          <p:cNvGraphicFramePr>
            <a:graphicFrameLocks noGrp="1"/>
          </p:cNvGraphicFramePr>
          <p:nvPr>
            <p:extLst>
              <p:ext uri="{D42A27DB-BD31-4B8C-83A1-F6EECF244321}">
                <p14:modId xmlns:p14="http://schemas.microsoft.com/office/powerpoint/2010/main" val="3412127686"/>
              </p:ext>
            </p:extLst>
          </p:nvPr>
        </p:nvGraphicFramePr>
        <p:xfrm>
          <a:off x="190499" y="2467224"/>
          <a:ext cx="8534401" cy="3447553"/>
        </p:xfrm>
        <a:graphic>
          <a:graphicData uri="http://schemas.openxmlformats.org/drawingml/2006/table">
            <a:tbl>
              <a:tblPr firstRow="1" firstCol="1" bandRow="1">
                <a:tableStyleId>{5C22544A-7EE6-4342-B048-85BDC9FD1C3A}</a:tableStyleId>
              </a:tblPr>
              <a:tblGrid>
                <a:gridCol w="3209148">
                  <a:extLst>
                    <a:ext uri="{9D8B030D-6E8A-4147-A177-3AD203B41FA5}">
                      <a16:colId xmlns:a16="http://schemas.microsoft.com/office/drawing/2014/main" val="3481474356"/>
                    </a:ext>
                  </a:extLst>
                </a:gridCol>
                <a:gridCol w="642661">
                  <a:extLst>
                    <a:ext uri="{9D8B030D-6E8A-4147-A177-3AD203B41FA5}">
                      <a16:colId xmlns:a16="http://schemas.microsoft.com/office/drawing/2014/main" val="2858010028"/>
                    </a:ext>
                  </a:extLst>
                </a:gridCol>
                <a:gridCol w="1208411">
                  <a:extLst>
                    <a:ext uri="{9D8B030D-6E8A-4147-A177-3AD203B41FA5}">
                      <a16:colId xmlns:a16="http://schemas.microsoft.com/office/drawing/2014/main" val="2218740936"/>
                    </a:ext>
                  </a:extLst>
                </a:gridCol>
                <a:gridCol w="906308">
                  <a:extLst>
                    <a:ext uri="{9D8B030D-6E8A-4147-A177-3AD203B41FA5}">
                      <a16:colId xmlns:a16="http://schemas.microsoft.com/office/drawing/2014/main" val="1870944178"/>
                    </a:ext>
                  </a:extLst>
                </a:gridCol>
                <a:gridCol w="906308">
                  <a:extLst>
                    <a:ext uri="{9D8B030D-6E8A-4147-A177-3AD203B41FA5}">
                      <a16:colId xmlns:a16="http://schemas.microsoft.com/office/drawing/2014/main" val="3020968849"/>
                    </a:ext>
                  </a:extLst>
                </a:gridCol>
                <a:gridCol w="981834">
                  <a:extLst>
                    <a:ext uri="{9D8B030D-6E8A-4147-A177-3AD203B41FA5}">
                      <a16:colId xmlns:a16="http://schemas.microsoft.com/office/drawing/2014/main" val="2343795689"/>
                    </a:ext>
                  </a:extLst>
                </a:gridCol>
                <a:gridCol w="679731">
                  <a:extLst>
                    <a:ext uri="{9D8B030D-6E8A-4147-A177-3AD203B41FA5}">
                      <a16:colId xmlns:a16="http://schemas.microsoft.com/office/drawing/2014/main" val="3576175656"/>
                    </a:ext>
                  </a:extLst>
                </a:gridCol>
              </a:tblGrid>
              <a:tr h="320099">
                <a:tc rowSpan="2">
                  <a:txBody>
                    <a:bodyPr/>
                    <a:lstStyle/>
                    <a:p>
                      <a:pPr marL="0" marR="0">
                        <a:lnSpc>
                          <a:spcPct val="107000"/>
                        </a:lnSpc>
                        <a:spcBef>
                          <a:spcPts val="0"/>
                        </a:spcBef>
                        <a:spcAft>
                          <a:spcPts val="800"/>
                        </a:spcAft>
                      </a:pPr>
                      <a:r>
                        <a:rPr lang="ka-GE" sz="1100" dirty="0">
                          <a:effectLst/>
                          <a:latin typeface="Sylfaen" pitchFamily="18" charset="0"/>
                        </a:rPr>
                        <a:t> </a:t>
                      </a:r>
                      <a:r>
                        <a:rPr lang="en-US" sz="1100" dirty="0">
                          <a:effectLst/>
                          <a:latin typeface="Sylfaen" pitchFamily="18" charset="0"/>
                        </a:rPr>
                        <a:t>Kvemo Kartli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gridSpan="3">
                  <a:txBody>
                    <a:bodyPr/>
                    <a:lstStyle/>
                    <a:p>
                      <a:pPr marL="0" marR="0" algn="ctr">
                        <a:lnSpc>
                          <a:spcPct val="107000"/>
                        </a:lnSpc>
                        <a:spcBef>
                          <a:spcPts val="0"/>
                        </a:spcBef>
                        <a:spcAft>
                          <a:spcPts val="800"/>
                        </a:spcAft>
                      </a:pPr>
                      <a:r>
                        <a:rPr lang="en-US" sz="1100" dirty="0">
                          <a:effectLst/>
                          <a:latin typeface="Sylfaen" pitchFamily="18" charset="0"/>
                        </a:rPr>
                        <a:t>Slow lifting of the restrictions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tc gridSpan="3">
                  <a:txBody>
                    <a:bodyPr/>
                    <a:lstStyle/>
                    <a:p>
                      <a:pPr marL="0" marR="0" algn="ctr">
                        <a:lnSpc>
                          <a:spcPct val="107000"/>
                        </a:lnSpc>
                        <a:spcBef>
                          <a:spcPts val="0"/>
                        </a:spcBef>
                        <a:spcAft>
                          <a:spcPts val="800"/>
                        </a:spcAft>
                      </a:pPr>
                      <a:r>
                        <a:rPr lang="en-US" sz="1100" dirty="0">
                          <a:effectLst/>
                          <a:latin typeface="Sylfaen" pitchFamily="18" charset="0"/>
                        </a:rPr>
                        <a:t>Quick lifting of the restrictions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hMerge="1">
                  <a:txBody>
                    <a:bodyPr/>
                    <a:lstStyle/>
                    <a:p>
                      <a:endParaRPr lang="en-US"/>
                    </a:p>
                  </a:txBody>
                  <a:tcPr/>
                </a:tc>
                <a:tc hMerge="1">
                  <a:txBody>
                    <a:bodyPr/>
                    <a:lstStyle/>
                    <a:p>
                      <a:endParaRPr lang="en-US"/>
                    </a:p>
                  </a:txBody>
                  <a:tcPr/>
                </a:tc>
                <a:extLst>
                  <a:ext uri="{0D108BD9-81ED-4DB2-BD59-A6C34878D82A}">
                    <a16:rowId xmlns:a16="http://schemas.microsoft.com/office/drawing/2014/main" val="2845767590"/>
                  </a:ext>
                </a:extLst>
              </a:tr>
              <a:tr h="207582">
                <a:tc vMerge="1">
                  <a:txBody>
                    <a:bodyPr/>
                    <a:lstStyle/>
                    <a:p>
                      <a:endParaRPr lang="en-US"/>
                    </a:p>
                  </a:txBody>
                  <a:tcP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standartized 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OR</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CI</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p</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extLst>
                  <a:ext uri="{0D108BD9-81ED-4DB2-BD59-A6C34878D82A}">
                    <a16:rowId xmlns:a16="http://schemas.microsoft.com/office/drawing/2014/main" val="1724895755"/>
                  </a:ext>
                </a:extLst>
              </a:tr>
              <a:tr h="491622">
                <a:tc>
                  <a:txBody>
                    <a:bodyPr/>
                    <a:lstStyle/>
                    <a:p>
                      <a:pPr marL="0" marR="0">
                        <a:lnSpc>
                          <a:spcPct val="107000"/>
                        </a:lnSpc>
                        <a:spcBef>
                          <a:spcPts val="0"/>
                        </a:spcBef>
                        <a:spcAft>
                          <a:spcPts val="800"/>
                        </a:spcAft>
                      </a:pPr>
                      <a:r>
                        <a:rPr lang="en-US" sz="1100" dirty="0">
                          <a:effectLst/>
                          <a:latin typeface="Sylfaen" pitchFamily="18" charset="0"/>
                        </a:rPr>
                        <a:t>Age</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000" dirty="0">
                          <a:effectLst/>
                          <a:latin typeface="Sylfaen" pitchFamily="18" charset="0"/>
                        </a:rPr>
                        <a:t>0.96</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0.93 – 0.99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0.017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843988216"/>
                  </a:ext>
                </a:extLst>
              </a:tr>
              <a:tr h="728795">
                <a:tc>
                  <a:txBody>
                    <a:bodyPr/>
                    <a:lstStyle/>
                    <a:p>
                      <a:pPr marL="0" marR="0">
                        <a:lnSpc>
                          <a:spcPct val="107000"/>
                        </a:lnSpc>
                        <a:spcBef>
                          <a:spcPts val="0"/>
                        </a:spcBef>
                        <a:spcAft>
                          <a:spcPts val="800"/>
                        </a:spcAft>
                      </a:pPr>
                      <a:r>
                        <a:rPr lang="en-US" sz="1100" dirty="0">
                          <a:effectLst/>
                          <a:latin typeface="Sylfaen" pitchFamily="18" charset="0"/>
                        </a:rPr>
                        <a:t>Perception that the media hypes the virus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1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nchor="ctr"/>
                </a:tc>
                <a:tc>
                  <a:txBody>
                    <a:bodyPr/>
                    <a:lstStyle/>
                    <a:p>
                      <a:pPr marL="0" marR="0">
                        <a:lnSpc>
                          <a:spcPct val="107000"/>
                        </a:lnSpc>
                        <a:spcBef>
                          <a:spcPts val="0"/>
                        </a:spcBef>
                        <a:spcAft>
                          <a:spcPts val="800"/>
                        </a:spcAft>
                      </a:pPr>
                      <a:r>
                        <a:rPr lang="en-US" sz="1000" dirty="0">
                          <a:effectLst/>
                          <a:latin typeface="Sylfaen" pitchFamily="18" charset="0"/>
                        </a:rPr>
                        <a:t>1.77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1.30 – 2.39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&lt;0.001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4206905519"/>
                  </a:ext>
                </a:extLst>
              </a:tr>
              <a:tr h="471229">
                <a:tc>
                  <a:txBody>
                    <a:bodyPr/>
                    <a:lstStyle/>
                    <a:p>
                      <a:pPr marL="0" marR="0">
                        <a:lnSpc>
                          <a:spcPct val="107000"/>
                        </a:lnSpc>
                        <a:spcBef>
                          <a:spcPts val="0"/>
                        </a:spcBef>
                        <a:spcAft>
                          <a:spcPts val="800"/>
                        </a:spcAft>
                      </a:pPr>
                      <a:r>
                        <a:rPr lang="en-US" sz="1000" dirty="0">
                          <a:effectLst/>
                          <a:latin typeface="Sylfaen" pitchFamily="18" charset="0"/>
                        </a:rPr>
                        <a:t>Having/not having underaged family members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0.34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0.12 – 0.95</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0.039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679346605"/>
                  </a:ext>
                </a:extLst>
              </a:tr>
              <a:tr h="471229">
                <a:tc>
                  <a:txBody>
                    <a:bodyPr/>
                    <a:lstStyle/>
                    <a:p>
                      <a:pPr marL="0" marR="0">
                        <a:lnSpc>
                          <a:spcPct val="107000"/>
                        </a:lnSpc>
                        <a:spcBef>
                          <a:spcPts val="0"/>
                        </a:spcBef>
                        <a:spcAft>
                          <a:spcPts val="800"/>
                        </a:spcAft>
                      </a:pPr>
                      <a:r>
                        <a:rPr lang="en-US" sz="1000" dirty="0">
                          <a:effectLst/>
                          <a:latin typeface="Sylfaen" pitchFamily="18" charset="0"/>
                        </a:rPr>
                        <a:t>Susceptible to the virus</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0.53</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0.36 – 0.77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0.001</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2672775397"/>
                  </a:ext>
                </a:extLst>
              </a:tr>
              <a:tr h="756997">
                <a:tc>
                  <a:txBody>
                    <a:bodyPr/>
                    <a:lstStyle/>
                    <a:p>
                      <a:pPr marL="0" marR="0">
                        <a:lnSpc>
                          <a:spcPct val="107000"/>
                        </a:lnSpc>
                        <a:spcBef>
                          <a:spcPts val="0"/>
                        </a:spcBef>
                        <a:spcAft>
                          <a:spcPts val="800"/>
                        </a:spcAft>
                      </a:pPr>
                      <a:r>
                        <a:rPr lang="en-US" sz="1000" dirty="0">
                          <a:effectLst/>
                          <a:latin typeface="Sylfaen" pitchFamily="18" charset="0"/>
                        </a:rPr>
                        <a:t>Fearing the virus </a:t>
                      </a: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 </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0.74</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0.57 – 0.97</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tc>
                  <a:txBody>
                    <a:bodyPr/>
                    <a:lstStyle/>
                    <a:p>
                      <a:pPr marL="0" marR="0">
                        <a:lnSpc>
                          <a:spcPct val="107000"/>
                        </a:lnSpc>
                        <a:spcBef>
                          <a:spcPts val="0"/>
                        </a:spcBef>
                        <a:spcAft>
                          <a:spcPts val="800"/>
                        </a:spcAft>
                      </a:pPr>
                      <a:r>
                        <a:rPr lang="en-US" sz="1000" dirty="0">
                          <a:effectLst/>
                          <a:latin typeface="Sylfaen" pitchFamily="18" charset="0"/>
                        </a:rPr>
                        <a:t>0.029</a:t>
                      </a:r>
                      <a:endParaRPr lang="en-US" sz="1100" dirty="0">
                        <a:effectLst/>
                        <a:latin typeface="Sylfaen" pitchFamily="18" charset="0"/>
                        <a:ea typeface="Calibri" panose="020F0502020204030204" pitchFamily="34" charset="0"/>
                        <a:cs typeface="Times New Roman" panose="02020603050405020304" pitchFamily="18" charset="0"/>
                      </a:endParaRPr>
                    </a:p>
                  </a:txBody>
                  <a:tcPr marL="68554" marR="68554" marT="9521" marB="0"/>
                </a:tc>
                <a:extLst>
                  <a:ext uri="{0D108BD9-81ED-4DB2-BD59-A6C34878D82A}">
                    <a16:rowId xmlns:a16="http://schemas.microsoft.com/office/drawing/2014/main" val="371132059"/>
                  </a:ext>
                </a:extLst>
              </a:tr>
            </a:tbl>
          </a:graphicData>
        </a:graphic>
      </p:graphicFrame>
    </p:spTree>
    <p:extLst>
      <p:ext uri="{BB962C8B-B14F-4D97-AF65-F5344CB8AC3E}">
        <p14:creationId xmlns:p14="http://schemas.microsoft.com/office/powerpoint/2010/main" val="1794743787"/>
      </p:ext>
    </p:extLst>
  </p:cSld>
  <p:clrMapOvr>
    <a:masterClrMapping/>
  </p:clrMapOvr>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2268776734"/>
              </p:ext>
            </p:extLst>
          </p:nvPr>
        </p:nvGraphicFramePr>
        <p:xfrm>
          <a:off x="152400" y="381000"/>
          <a:ext cx="3572608" cy="60960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baseline="0" dirty="0">
                          <a:solidFill>
                            <a:schemeClr val="tx1"/>
                          </a:solidFill>
                          <a:effectLst/>
                          <a:latin typeface="Sylfaen" pitchFamily="18" charset="0"/>
                          <a:ea typeface="+mn-ea"/>
                          <a:cs typeface="+mn-cs"/>
                        </a:rPr>
                        <a:t>Evaluation of the Government’s Anti-Crisis Plan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247757093"/>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100" b="1" kern="1200" baseline="0" dirty="0">
                          <a:solidFill>
                            <a:schemeClr val="lt1"/>
                          </a:solidFill>
                          <a:effectLst/>
                          <a:latin typeface="Sylfaen" pitchFamily="18" charset="0"/>
                          <a:ea typeface="+mn-ea"/>
                          <a:cs typeface="+mn-cs"/>
                        </a:rPr>
                        <a:t>Most of the respondents  are informed about the Government’s Anti-Crisis Plan in both regions, with </a:t>
                      </a:r>
                      <a:r>
                        <a:rPr lang="ka-GE" sz="1100" b="1" kern="1200" baseline="0" dirty="0">
                          <a:solidFill>
                            <a:schemeClr val="lt1"/>
                          </a:solidFill>
                          <a:effectLst/>
                          <a:latin typeface="Sylfaen" pitchFamily="18" charset="0"/>
                          <a:ea typeface="+mn-ea"/>
                          <a:cs typeface="+mn-cs"/>
                        </a:rPr>
                        <a:t>57%</a:t>
                      </a:r>
                      <a:r>
                        <a:rPr lang="en-US" sz="1100" b="1" kern="1200" baseline="0" dirty="0">
                          <a:solidFill>
                            <a:schemeClr val="lt1"/>
                          </a:solidFill>
                          <a:effectLst/>
                          <a:latin typeface="Sylfaen" pitchFamily="18" charset="0"/>
                          <a:ea typeface="+mn-ea"/>
                          <a:cs typeface="+mn-cs"/>
                        </a:rPr>
                        <a:t> in Samtskhe-Javakheti and </a:t>
                      </a:r>
                      <a:r>
                        <a:rPr lang="ka-GE" sz="1100" b="1" kern="1200" baseline="0" dirty="0">
                          <a:solidFill>
                            <a:schemeClr val="lt1"/>
                          </a:solidFill>
                          <a:effectLst/>
                          <a:latin typeface="Sylfaen" pitchFamily="18" charset="0"/>
                          <a:ea typeface="+mn-ea"/>
                          <a:cs typeface="+mn-cs"/>
                        </a:rPr>
                        <a:t>52%</a:t>
                      </a:r>
                      <a:r>
                        <a:rPr lang="en-US" sz="1100" b="1" kern="1200" baseline="0" dirty="0">
                          <a:solidFill>
                            <a:schemeClr val="lt1"/>
                          </a:solidFill>
                          <a:effectLst/>
                          <a:latin typeface="Sylfaen" pitchFamily="18" charset="0"/>
                          <a:ea typeface="+mn-ea"/>
                          <a:cs typeface="+mn-cs"/>
                        </a:rPr>
                        <a:t> in Kvemo Kartli</a:t>
                      </a:r>
                      <a:r>
                        <a:rPr lang="ka-GE" sz="1100" b="1" kern="1200" baseline="0" dirty="0">
                          <a:solidFill>
                            <a:schemeClr val="lt1"/>
                          </a:solidFill>
                          <a:effectLst/>
                          <a:latin typeface="Sylfaen" pitchFamily="18" charset="0"/>
                          <a:ea typeface="+mn-ea"/>
                          <a:cs typeface="+mn-cs"/>
                        </a:rPr>
                        <a:t>).</a:t>
                      </a:r>
                      <a:r>
                        <a:rPr lang="en-US" sz="1100" b="1" kern="1200" baseline="0" dirty="0">
                          <a:solidFill>
                            <a:schemeClr val="lt1"/>
                          </a:solidFill>
                          <a:effectLst/>
                          <a:latin typeface="Sylfaen" pitchFamily="18" charset="0"/>
                          <a:ea typeface="+mn-ea"/>
                          <a:cs typeface="+mn-cs"/>
                        </a:rPr>
                        <a:t> </a:t>
                      </a:r>
                      <a:endParaRPr lang="ka-GE" sz="1100" b="1" kern="1200" baseline="0" dirty="0">
                        <a:solidFill>
                          <a:schemeClr val="lt1"/>
                        </a:solidFill>
                        <a:effectLst/>
                        <a:latin typeface="Sylfaen" pitchFamily="18" charset="0"/>
                        <a:ea typeface="+mn-ea"/>
                        <a:cs typeface="+mn-cs"/>
                      </a:endParaRPr>
                    </a:p>
                    <a:p>
                      <a:endParaRPr lang="ka-GE" sz="1100" b="1" kern="1200" baseline="0" dirty="0">
                        <a:solidFill>
                          <a:schemeClr val="lt1"/>
                        </a:solidFill>
                        <a:effectLst/>
                        <a:latin typeface="Sylfaen" pitchFamily="18" charset="0"/>
                        <a:ea typeface="+mn-ea"/>
                        <a:cs typeface="+mn-cs"/>
                      </a:endParaRPr>
                    </a:p>
                    <a:p>
                      <a:r>
                        <a:rPr lang="en-US" sz="1100" b="1" kern="1200" baseline="0" dirty="0">
                          <a:solidFill>
                            <a:schemeClr val="lt1"/>
                          </a:solidFill>
                          <a:effectLst/>
                          <a:latin typeface="Sylfaen" pitchFamily="18" charset="0"/>
                          <a:ea typeface="+mn-ea"/>
                          <a:cs typeface="+mn-cs"/>
                        </a:rPr>
                        <a:t>In Samtskhe-Javakheti </a:t>
                      </a:r>
                      <a:r>
                        <a:rPr lang="ka-GE" sz="1100" b="1" kern="1200" baseline="0" dirty="0">
                          <a:solidFill>
                            <a:schemeClr val="lt1"/>
                          </a:solidFill>
                          <a:effectLst/>
                          <a:latin typeface="Sylfaen" pitchFamily="18" charset="0"/>
                          <a:ea typeface="+mn-ea"/>
                          <a:cs typeface="+mn-cs"/>
                        </a:rPr>
                        <a:t>22%</a:t>
                      </a:r>
                      <a:r>
                        <a:rPr lang="en-US" sz="1100" b="1" kern="1200" baseline="0" dirty="0">
                          <a:solidFill>
                            <a:schemeClr val="lt1"/>
                          </a:solidFill>
                          <a:effectLst/>
                          <a:latin typeface="Sylfaen" pitchFamily="18" charset="0"/>
                          <a:ea typeface="+mn-ea"/>
                          <a:cs typeface="+mn-cs"/>
                        </a:rPr>
                        <a:t> of the respondents indicated that they are poorly informed about the Anti-Crisis Plan, and in Kvemo Kartli it was </a:t>
                      </a:r>
                      <a:r>
                        <a:rPr lang="ka-GE" sz="1100" b="1" kern="1200" baseline="0" dirty="0">
                          <a:solidFill>
                            <a:schemeClr val="lt1"/>
                          </a:solidFill>
                          <a:effectLst/>
                          <a:latin typeface="Sylfaen" pitchFamily="18" charset="0"/>
                          <a:ea typeface="+mn-ea"/>
                          <a:cs typeface="+mn-cs"/>
                        </a:rPr>
                        <a:t>21%</a:t>
                      </a:r>
                      <a:r>
                        <a:rPr lang="en-US" sz="1100" b="1" kern="1200" baseline="0" dirty="0">
                          <a:solidFill>
                            <a:schemeClr val="lt1"/>
                          </a:solidFill>
                          <a:effectLst/>
                          <a:latin typeface="Sylfaen" pitchFamily="18" charset="0"/>
                          <a:ea typeface="+mn-ea"/>
                          <a:cs typeface="+mn-cs"/>
                        </a:rPr>
                        <a:t>. </a:t>
                      </a:r>
                      <a:endParaRPr lang="ka-GE" sz="1100" b="1" kern="1200" baseline="0" dirty="0">
                        <a:solidFill>
                          <a:schemeClr val="lt1"/>
                        </a:solidFill>
                        <a:effectLst/>
                        <a:latin typeface="Sylfaen" pitchFamily="18" charset="0"/>
                        <a:ea typeface="+mn-ea"/>
                        <a:cs typeface="+mn-cs"/>
                      </a:endParaRPr>
                    </a:p>
                    <a:p>
                      <a:endParaRPr lang="ka-GE" sz="1100" b="1" kern="1200" dirty="0">
                        <a:solidFill>
                          <a:schemeClr val="lt1"/>
                        </a:solidFill>
                        <a:effectLst/>
                        <a:latin typeface="Sylfaen" pitchFamily="18" charset="0"/>
                        <a:ea typeface="+mn-ea"/>
                        <a:cs typeface="+mn-cs"/>
                      </a:endParaRPr>
                    </a:p>
                    <a:p>
                      <a:r>
                        <a:rPr lang="en-US" sz="1100" b="1" kern="1200" baseline="0" dirty="0">
                          <a:solidFill>
                            <a:schemeClr val="lt1"/>
                          </a:solidFill>
                          <a:effectLst/>
                          <a:latin typeface="Sylfaen" pitchFamily="18" charset="0"/>
                          <a:ea typeface="+mn-ea"/>
                          <a:cs typeface="+mn-cs"/>
                        </a:rPr>
                        <a:t>Overall,  a larger number of the respondents positively evaluates the Anti-Crisis Plan (</a:t>
                      </a:r>
                      <a:r>
                        <a:rPr lang="ka-GE" sz="1100" b="1" kern="1200" baseline="0" dirty="0">
                          <a:solidFill>
                            <a:schemeClr val="lt1"/>
                          </a:solidFill>
                          <a:effectLst/>
                          <a:latin typeface="Sylfaen" pitchFamily="18" charset="0"/>
                          <a:ea typeface="+mn-ea"/>
                          <a:cs typeface="+mn-cs"/>
                        </a:rPr>
                        <a:t>44%</a:t>
                      </a:r>
                      <a:r>
                        <a:rPr lang="en-US" sz="1100" b="1" kern="1200" baseline="0" dirty="0">
                          <a:solidFill>
                            <a:schemeClr val="lt1"/>
                          </a:solidFill>
                          <a:effectLst/>
                          <a:latin typeface="Sylfaen" pitchFamily="18" charset="0"/>
                          <a:ea typeface="+mn-ea"/>
                          <a:cs typeface="+mn-cs"/>
                        </a:rPr>
                        <a:t> in Samtskhe-Javakheti, </a:t>
                      </a:r>
                      <a:r>
                        <a:rPr lang="ka-GE" sz="1100" b="1" kern="1200" baseline="0" dirty="0">
                          <a:solidFill>
                            <a:schemeClr val="lt1"/>
                          </a:solidFill>
                          <a:effectLst/>
                          <a:latin typeface="Sylfaen" pitchFamily="18" charset="0"/>
                          <a:ea typeface="+mn-ea"/>
                          <a:cs typeface="+mn-cs"/>
                        </a:rPr>
                        <a:t>46%</a:t>
                      </a:r>
                      <a:r>
                        <a:rPr lang="en-US" sz="1100" b="1" kern="1200" baseline="0" dirty="0">
                          <a:solidFill>
                            <a:schemeClr val="lt1"/>
                          </a:solidFill>
                          <a:effectLst/>
                          <a:latin typeface="Sylfaen" pitchFamily="18" charset="0"/>
                          <a:ea typeface="+mn-ea"/>
                          <a:cs typeface="+mn-cs"/>
                        </a:rPr>
                        <a:t>  in Kvemo Kartli).</a:t>
                      </a:r>
                      <a:endParaRPr lang="ka-GE" sz="1100" b="1" kern="1200" baseline="0" dirty="0">
                        <a:solidFill>
                          <a:schemeClr val="lt1"/>
                        </a:solidFill>
                        <a:effectLst/>
                        <a:latin typeface="Sylfaen" pitchFamily="18" charset="0"/>
                        <a:ea typeface="+mn-ea"/>
                        <a:cs typeface="+mn-cs"/>
                      </a:endParaRPr>
                    </a:p>
                    <a:p>
                      <a:endParaRPr lang="ka-GE" sz="1200" b="1" kern="1200" baseline="0" dirty="0">
                        <a:solidFill>
                          <a:schemeClr val="lt1"/>
                        </a:solidFill>
                        <a:effectLst/>
                        <a:latin typeface="Sylfaen" pitchFamily="18" charset="0"/>
                        <a:ea typeface="+mn-ea"/>
                        <a:cs typeface="+mn-cs"/>
                      </a:endParaRPr>
                    </a:p>
                    <a:p>
                      <a:pPr algn="ctr"/>
                      <a:r>
                        <a:rPr lang="en-US" sz="1100" b="1" kern="1200" baseline="0" dirty="0">
                          <a:solidFill>
                            <a:schemeClr val="tx1"/>
                          </a:solidFill>
                          <a:effectLst/>
                          <a:latin typeface="Sylfaen" pitchFamily="18" charset="0"/>
                          <a:ea typeface="+mn-ea"/>
                          <a:cs typeface="+mn-cs"/>
                        </a:rPr>
                        <a:t>The proportion of the respondents who evaluate negatively the Anti-Crisis Plan is higher </a:t>
                      </a:r>
                      <a:r>
                        <a:rPr lang="ka-GE" sz="1100" b="1" kern="1200" baseline="0" dirty="0">
                          <a:solidFill>
                            <a:schemeClr val="tx1"/>
                          </a:solidFill>
                          <a:effectLst/>
                          <a:latin typeface="Sylfaen" pitchFamily="18" charset="0"/>
                          <a:ea typeface="+mn-ea"/>
                          <a:cs typeface="+mn-cs"/>
                        </a:rPr>
                        <a:t>(18%), </a:t>
                      </a:r>
                      <a:r>
                        <a:rPr lang="en-US" sz="1100" b="1" kern="1200" baseline="0" dirty="0">
                          <a:solidFill>
                            <a:schemeClr val="tx1"/>
                          </a:solidFill>
                          <a:effectLst/>
                          <a:latin typeface="Sylfaen" pitchFamily="18" charset="0"/>
                          <a:ea typeface="+mn-ea"/>
                          <a:cs typeface="+mn-cs"/>
                        </a:rPr>
                        <a:t> compared with that in Kvemo Kartli </a:t>
                      </a:r>
                      <a:r>
                        <a:rPr lang="ka-GE" sz="1100" b="1" kern="1200" baseline="0" dirty="0">
                          <a:solidFill>
                            <a:schemeClr val="tx1"/>
                          </a:solidFill>
                          <a:effectLst/>
                          <a:latin typeface="Sylfaen" pitchFamily="18" charset="0"/>
                          <a:ea typeface="+mn-ea"/>
                          <a:cs typeface="+mn-cs"/>
                        </a:rPr>
                        <a:t>(12%). </a:t>
                      </a:r>
                    </a:p>
                    <a:p>
                      <a:pPr algn="ctr"/>
                      <a:endParaRPr lang="ka-GE" sz="1100" b="1" kern="1200" baseline="0" dirty="0">
                        <a:solidFill>
                          <a:schemeClr val="bg1"/>
                        </a:solidFill>
                        <a:effectLst/>
                        <a:latin typeface="Sylfaen" pitchFamily="18" charset="0"/>
                        <a:ea typeface="+mn-ea"/>
                        <a:cs typeface="+mn-cs"/>
                      </a:endParaRPr>
                    </a:p>
                    <a:p>
                      <a:pPr algn="ctr"/>
                      <a:r>
                        <a:rPr lang="en-US" sz="1100" b="1" kern="1200" baseline="0" dirty="0">
                          <a:solidFill>
                            <a:schemeClr val="tx1"/>
                          </a:solidFill>
                          <a:effectLst/>
                          <a:latin typeface="Sylfaen" pitchFamily="18" charset="0"/>
                          <a:ea typeface="+mn-ea"/>
                          <a:cs typeface="+mn-cs"/>
                        </a:rPr>
                        <a:t>This difference should be ascribed to the positive interreference of the  Government following the protest of the residents in Kvemo Kartli over the impossibility to sell agricultural produce. </a:t>
                      </a:r>
                    </a:p>
                    <a:p>
                      <a:pPr algn="ctr"/>
                      <a:endParaRPr lang="ka-GE" sz="1100" b="1" kern="1200" baseline="0" dirty="0">
                        <a:solidFill>
                          <a:schemeClr val="tx1"/>
                        </a:solidFill>
                        <a:effectLst/>
                        <a:latin typeface="Sylfaen" pitchFamily="18" charset="0"/>
                        <a:ea typeface="+mn-ea"/>
                        <a:cs typeface="+mn-cs"/>
                      </a:endParaRPr>
                    </a:p>
                    <a:p>
                      <a:pPr algn="ctr"/>
                      <a:r>
                        <a:rPr lang="en-US" sz="1100" b="1" kern="1200" baseline="0" dirty="0">
                          <a:solidFill>
                            <a:srgbClr val="C00000"/>
                          </a:solidFill>
                          <a:effectLst/>
                          <a:latin typeface="Sylfaen" pitchFamily="18" charset="0"/>
                          <a:ea typeface="+mn-ea"/>
                          <a:cs typeface="+mn-cs"/>
                        </a:rPr>
                        <a:t>As it was found out, the population of Georgia is more informed (compared with the regions with the ethnic minorities) about the Anti-Crisis Plan;</a:t>
                      </a:r>
                      <a:r>
                        <a:rPr lang="ka-GE" sz="1100" b="1" kern="1200" baseline="0" dirty="0">
                          <a:solidFill>
                            <a:srgbClr val="C00000"/>
                          </a:solidFill>
                          <a:effectLst/>
                          <a:latin typeface="Sylfaen" pitchFamily="18" charset="0"/>
                          <a:ea typeface="+mn-ea"/>
                          <a:cs typeface="+mn-cs"/>
                        </a:rPr>
                        <a:t> </a:t>
                      </a:r>
                      <a:r>
                        <a:rPr lang="en-US" sz="1100" b="1" kern="1200" baseline="0" dirty="0">
                          <a:solidFill>
                            <a:srgbClr val="C00000"/>
                          </a:solidFill>
                          <a:effectLst/>
                          <a:latin typeface="Sylfaen" pitchFamily="18" charset="0"/>
                          <a:ea typeface="+mn-ea"/>
                          <a:cs typeface="+mn-cs"/>
                        </a:rPr>
                        <a:t>In regard of evaluating this Plan, the population of Georgia, like in the regions, positively evaluates it; besides, the overall evaluation by the population in Georgia is in the middle of the similar evaluation made by Samtskhe-Javakheti and Kvemo </a:t>
                      </a:r>
                      <a:r>
                        <a:rPr lang="en-US" sz="1100" b="1" kern="1200" baseline="0" dirty="0" err="1">
                          <a:solidFill>
                            <a:srgbClr val="C00000"/>
                          </a:solidFill>
                          <a:effectLst/>
                          <a:latin typeface="Sylfaen" pitchFamily="18" charset="0"/>
                          <a:ea typeface="+mn-ea"/>
                          <a:cs typeface="+mn-cs"/>
                        </a:rPr>
                        <a:t>Kartli</a:t>
                      </a:r>
                      <a:r>
                        <a:rPr lang="en-US" sz="1100" b="1" kern="1200" baseline="0" dirty="0">
                          <a:solidFill>
                            <a:srgbClr val="C00000"/>
                          </a:solidFill>
                          <a:effectLst/>
                          <a:latin typeface="Sylfaen" pitchFamily="18" charset="0"/>
                          <a:ea typeface="+mn-ea"/>
                          <a:cs typeface="+mn-cs"/>
                        </a:rPr>
                        <a:t> respondents.</a:t>
                      </a:r>
                      <a:endParaRPr lang="ka-GE" sz="1100" b="1" kern="1200" baseline="0" dirty="0">
                        <a:solidFill>
                          <a:srgbClr val="C00000"/>
                        </a:solidFill>
                        <a:effectLst/>
                        <a:latin typeface="Sylfaen" pitchFamily="18" charset="0"/>
                        <a:ea typeface="+mn-ea"/>
                        <a:cs typeface="+mn-cs"/>
                      </a:endParaRPr>
                    </a:p>
                    <a:p>
                      <a:pPr algn="ctr"/>
                      <a:endParaRPr lang="en-US" sz="11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6" name="Chart 5"/>
          <p:cNvGraphicFramePr/>
          <p:nvPr>
            <p:extLst>
              <p:ext uri="{D42A27DB-BD31-4B8C-83A1-F6EECF244321}">
                <p14:modId xmlns:p14="http://schemas.microsoft.com/office/powerpoint/2010/main" val="891597618"/>
              </p:ext>
            </p:extLst>
          </p:nvPr>
        </p:nvGraphicFramePr>
        <p:xfrm>
          <a:off x="3886200" y="457200"/>
          <a:ext cx="5257800" cy="64008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819448381"/>
      </p:ext>
    </p:extLst>
  </p:cSld>
  <p:clrMapOvr>
    <a:masterClrMapping/>
  </p:clrMapOvr>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Table 3"/>
          <p:cNvGraphicFramePr>
            <a:graphicFrameLocks noGrp="1"/>
          </p:cNvGraphicFramePr>
          <p:nvPr>
            <p:extLst>
              <p:ext uri="{D42A27DB-BD31-4B8C-83A1-F6EECF244321}">
                <p14:modId xmlns:p14="http://schemas.microsoft.com/office/powerpoint/2010/main" val="336675769"/>
              </p:ext>
            </p:extLst>
          </p:nvPr>
        </p:nvGraphicFramePr>
        <p:xfrm>
          <a:off x="152400" y="228600"/>
          <a:ext cx="3886200" cy="609600"/>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669468548"/>
                    </a:ext>
                  </a:extLst>
                </a:gridCol>
              </a:tblGrid>
              <a:tr h="60960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800" baseline="0" dirty="0">
                          <a:solidFill>
                            <a:schemeClr val="tx1"/>
                          </a:solidFill>
                          <a:effectLst/>
                          <a:latin typeface="Sylfaen" pitchFamily="18" charset="0"/>
                          <a:ea typeface="+mn-ea"/>
                          <a:cs typeface="+mn-cs"/>
                        </a:rPr>
                        <a:t>Evaluation of the Government’s Anti-Crisis Plan </a:t>
                      </a:r>
                      <a:r>
                        <a:rPr lang="en-US" sz="1400" b="0" kern="1200" baseline="0" dirty="0">
                          <a:solidFill>
                            <a:schemeClr val="tx1"/>
                          </a:solidFill>
                          <a:effectLst/>
                          <a:latin typeface="Sylfaen" pitchFamily="18" charset="0"/>
                          <a:ea typeface="+mn-ea"/>
                          <a:cs typeface="+mn-cs"/>
                        </a:rPr>
                        <a:t>(Continued)</a:t>
                      </a: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261621981"/>
              </p:ext>
            </p:extLst>
          </p:nvPr>
        </p:nvGraphicFramePr>
        <p:xfrm>
          <a:off x="152400" y="914400"/>
          <a:ext cx="3886200" cy="5454162"/>
        </p:xfrm>
        <a:graphic>
          <a:graphicData uri="http://schemas.openxmlformats.org/drawingml/2006/table">
            <a:tbl>
              <a:tblPr firstRow="1" firstCol="1" bandRow="1">
                <a:tableStyleId>{5C22544A-7EE6-4342-B048-85BDC9FD1C3A}</a:tableStyleId>
              </a:tblPr>
              <a:tblGrid>
                <a:gridCol w="3886200">
                  <a:extLst>
                    <a:ext uri="{9D8B030D-6E8A-4147-A177-3AD203B41FA5}">
                      <a16:colId xmlns:a16="http://schemas.microsoft.com/office/drawing/2014/main" val="3901855696"/>
                    </a:ext>
                  </a:extLst>
                </a:gridCol>
              </a:tblGrid>
              <a:tr h="5454162">
                <a:tc>
                  <a:txBody>
                    <a:bodyPr/>
                    <a:lstStyle/>
                    <a:p>
                      <a:r>
                        <a:rPr lang="en-US" sz="1200" b="1" kern="1200" dirty="0">
                          <a:solidFill>
                            <a:schemeClr val="lt1"/>
                          </a:solidFill>
                          <a:effectLst/>
                          <a:latin typeface="Sylfaen" pitchFamily="18" charset="0"/>
                          <a:ea typeface="+mn-ea"/>
                          <a:cs typeface="+mn-cs"/>
                        </a:rPr>
                        <a:t>A significant number of the respondents in both regions (</a:t>
                      </a:r>
                      <a:r>
                        <a:rPr lang="ka-GE" sz="1200" b="1" kern="1200" dirty="0">
                          <a:solidFill>
                            <a:schemeClr val="lt1"/>
                          </a:solidFill>
                          <a:effectLst/>
                          <a:latin typeface="Sylfaen" pitchFamily="18" charset="0"/>
                          <a:ea typeface="+mn-ea"/>
                          <a:cs typeface="+mn-cs"/>
                        </a:rPr>
                        <a:t>46%</a:t>
                      </a:r>
                      <a:r>
                        <a:rPr lang="en-US" sz="1200" b="1" kern="1200" dirty="0">
                          <a:solidFill>
                            <a:schemeClr val="lt1"/>
                          </a:solidFill>
                          <a:effectLst/>
                          <a:latin typeface="Sylfaen" pitchFamily="18" charset="0"/>
                          <a:ea typeface="+mn-ea"/>
                          <a:cs typeface="+mn-cs"/>
                        </a:rPr>
                        <a:t> in Samtskhe-Javakheti, and </a:t>
                      </a:r>
                      <a:r>
                        <a:rPr lang="ka-GE" sz="1200" b="1" kern="1200" baseline="0" dirty="0">
                          <a:solidFill>
                            <a:schemeClr val="lt1"/>
                          </a:solidFill>
                          <a:effectLst/>
                          <a:latin typeface="Sylfaen" pitchFamily="18" charset="0"/>
                          <a:ea typeface="+mn-ea"/>
                          <a:cs typeface="+mn-cs"/>
                        </a:rPr>
                        <a:t>44%</a:t>
                      </a:r>
                      <a:r>
                        <a:rPr lang="en-US" sz="1200" b="1" kern="1200" dirty="0">
                          <a:solidFill>
                            <a:schemeClr val="lt1"/>
                          </a:solidFill>
                          <a:effectLst/>
                          <a:latin typeface="Sylfaen" pitchFamily="18" charset="0"/>
                          <a:ea typeface="+mn-ea"/>
                          <a:cs typeface="+mn-cs"/>
                        </a:rPr>
                        <a:t>  in Kvemo Kartli) and maintain a positive attitude considering the Plan to be the maximum of what the Government can do at present. </a:t>
                      </a:r>
                      <a:endParaRPr lang="ka-GE" sz="12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r>
                        <a:rPr lang="en-US" sz="1200" b="1" kern="1200" dirty="0">
                          <a:solidFill>
                            <a:schemeClr val="lt1"/>
                          </a:solidFill>
                          <a:effectLst/>
                          <a:latin typeface="Sylfaen" pitchFamily="18" charset="0"/>
                          <a:ea typeface="+mn-ea"/>
                          <a:cs typeface="+mn-cs"/>
                        </a:rPr>
                        <a:t>On the other hand, a significant number of the respondents in both regions (</a:t>
                      </a:r>
                      <a:r>
                        <a:rPr lang="ka-GE" sz="1200" b="1" kern="1200" baseline="0" dirty="0">
                          <a:solidFill>
                            <a:schemeClr val="lt1"/>
                          </a:solidFill>
                          <a:effectLst/>
                          <a:latin typeface="Sylfaen" pitchFamily="18" charset="0"/>
                          <a:ea typeface="+mn-ea"/>
                          <a:cs typeface="+mn-cs"/>
                        </a:rPr>
                        <a:t>46%</a:t>
                      </a:r>
                      <a:r>
                        <a:rPr lang="en-US" sz="1200" b="1" kern="1200" baseline="0" dirty="0">
                          <a:solidFill>
                            <a:schemeClr val="lt1"/>
                          </a:solidFill>
                          <a:effectLst/>
                          <a:latin typeface="Sylfaen" pitchFamily="18" charset="0"/>
                          <a:ea typeface="+mn-ea"/>
                          <a:cs typeface="+mn-cs"/>
                        </a:rPr>
                        <a:t> </a:t>
                      </a:r>
                      <a:r>
                        <a:rPr lang="en-US" sz="1200" b="1" kern="1200" dirty="0">
                          <a:solidFill>
                            <a:schemeClr val="lt1"/>
                          </a:solidFill>
                          <a:effectLst/>
                          <a:latin typeface="Sylfaen" pitchFamily="18" charset="0"/>
                          <a:ea typeface="+mn-ea"/>
                          <a:cs typeface="+mn-cs"/>
                        </a:rPr>
                        <a:t>in Samtskhe-Javakheti and </a:t>
                      </a:r>
                      <a:r>
                        <a:rPr lang="ka-GE" sz="1200" b="1" kern="1200" baseline="0" dirty="0">
                          <a:solidFill>
                            <a:schemeClr val="lt1"/>
                          </a:solidFill>
                          <a:effectLst/>
                          <a:latin typeface="Sylfaen" pitchFamily="18" charset="0"/>
                          <a:ea typeface="+mn-ea"/>
                          <a:cs typeface="+mn-cs"/>
                        </a:rPr>
                        <a:t>35%</a:t>
                      </a:r>
                      <a:r>
                        <a:rPr lang="en-US" sz="1200" b="1" kern="1200" baseline="0" dirty="0">
                          <a:solidFill>
                            <a:schemeClr val="lt1"/>
                          </a:solidFill>
                          <a:effectLst/>
                          <a:latin typeface="Sylfaen" pitchFamily="18" charset="0"/>
                          <a:ea typeface="+mn-ea"/>
                          <a:cs typeface="+mn-cs"/>
                        </a:rPr>
                        <a:t> in  </a:t>
                      </a:r>
                      <a:r>
                        <a:rPr lang="en-US" sz="1200" b="1" kern="1200" dirty="0">
                          <a:solidFill>
                            <a:schemeClr val="lt1"/>
                          </a:solidFill>
                          <a:effectLst/>
                          <a:latin typeface="Sylfaen" pitchFamily="18" charset="0"/>
                          <a:ea typeface="+mn-ea"/>
                          <a:cs typeface="+mn-cs"/>
                        </a:rPr>
                        <a:t>Kvemo Kartli) agree with the view that the Anti-Crisis Plan do not offer solid social protection guarantees and leaves out the unemployed, disabled persons, pensioners, etc. </a:t>
                      </a:r>
                      <a:endParaRPr lang="ka-GE" sz="1200" b="1" kern="1200" dirty="0">
                        <a:solidFill>
                          <a:schemeClr val="lt1"/>
                        </a:solidFill>
                        <a:effectLst/>
                        <a:latin typeface="Sylfaen" pitchFamily="18" charset="0"/>
                        <a:ea typeface="+mn-ea"/>
                        <a:cs typeface="+mn-cs"/>
                      </a:endParaRPr>
                    </a:p>
                    <a:p>
                      <a:endParaRPr lang="ka-GE" sz="1100" b="1" kern="1200" dirty="0">
                        <a:solidFill>
                          <a:schemeClr val="lt1"/>
                        </a:solidFill>
                        <a:effectLst/>
                        <a:latin typeface="Sylfaen" pitchFamily="18" charset="0"/>
                        <a:ea typeface="+mn-ea"/>
                        <a:cs typeface="+mn-cs"/>
                      </a:endParaRPr>
                    </a:p>
                    <a:p>
                      <a:pPr algn="ctr"/>
                      <a:r>
                        <a:rPr lang="en-US" sz="1100" b="1" kern="1200" baseline="0" dirty="0">
                          <a:solidFill>
                            <a:schemeClr val="tx1"/>
                          </a:solidFill>
                          <a:effectLst/>
                          <a:latin typeface="Sylfaen" pitchFamily="18" charset="0"/>
                          <a:ea typeface="+mn-ea"/>
                          <a:cs typeface="+mn-cs"/>
                        </a:rPr>
                        <a:t>Again, there is more positive attitude towards the Anti-Crisis Plan in the population of Kvemo Kartli (compared with Samtskhe-Javakheti):  a) </a:t>
                      </a:r>
                      <a:r>
                        <a:rPr lang="ka-GE" sz="1100" b="1" kern="1200" baseline="0" dirty="0">
                          <a:solidFill>
                            <a:schemeClr val="tx1"/>
                          </a:solidFill>
                          <a:effectLst/>
                          <a:latin typeface="Sylfaen" pitchFamily="18" charset="0"/>
                          <a:ea typeface="+mn-ea"/>
                          <a:cs typeface="+mn-cs"/>
                        </a:rPr>
                        <a:t>22% </a:t>
                      </a:r>
                      <a:r>
                        <a:rPr lang="en-US" sz="1100" b="1" kern="1200" baseline="0" dirty="0">
                          <a:solidFill>
                            <a:schemeClr val="tx1"/>
                          </a:solidFill>
                          <a:effectLst/>
                          <a:latin typeface="Sylfaen" pitchFamily="18" charset="0"/>
                          <a:ea typeface="+mn-ea"/>
                          <a:cs typeface="+mn-cs"/>
                        </a:rPr>
                        <a:t> of the respondents in this regions completely agrees (Point 7) the  notion that this  Plan is the maximum of what the Government can do (11% of the respondents in Samtskhe-Javakheti said that the they Completely Agree with the notion) and b</a:t>
                      </a:r>
                      <a:r>
                        <a:rPr lang="ka-GE" sz="1100" b="1" kern="1200" baseline="0" dirty="0">
                          <a:solidFill>
                            <a:schemeClr val="tx1"/>
                          </a:solidFill>
                          <a:effectLst/>
                          <a:latin typeface="Sylfaen" pitchFamily="18" charset="0"/>
                          <a:ea typeface="+mn-ea"/>
                          <a:cs typeface="+mn-cs"/>
                        </a:rPr>
                        <a:t>) 15%</a:t>
                      </a:r>
                      <a:r>
                        <a:rPr lang="en-US" sz="1100" b="1" kern="1200" baseline="0" dirty="0">
                          <a:solidFill>
                            <a:schemeClr val="tx1"/>
                          </a:solidFill>
                          <a:effectLst/>
                          <a:latin typeface="Sylfaen" pitchFamily="18" charset="0"/>
                          <a:ea typeface="+mn-ea"/>
                          <a:cs typeface="+mn-cs"/>
                        </a:rPr>
                        <a:t> of the respondents in Kvemo Kartli and </a:t>
                      </a:r>
                      <a:r>
                        <a:rPr lang="ka-GE" sz="1100" b="1" kern="1200" baseline="0" dirty="0">
                          <a:solidFill>
                            <a:schemeClr val="tx1"/>
                          </a:solidFill>
                          <a:effectLst/>
                          <a:latin typeface="Sylfaen" pitchFamily="18" charset="0"/>
                          <a:ea typeface="+mn-ea"/>
                          <a:cs typeface="+mn-cs"/>
                        </a:rPr>
                        <a:t>4%</a:t>
                      </a:r>
                      <a:r>
                        <a:rPr lang="en-US" sz="1100" b="1" kern="1200" baseline="0" dirty="0">
                          <a:solidFill>
                            <a:schemeClr val="tx1"/>
                          </a:solidFill>
                          <a:effectLst/>
                          <a:latin typeface="Sylfaen" pitchFamily="18" charset="0"/>
                          <a:ea typeface="+mn-ea"/>
                          <a:cs typeface="+mn-cs"/>
                        </a:rPr>
                        <a:t>  in Samtskhe-Javakheti completely disagree the notion that the Anti-Crisis Plan leaves the socially vulnerable people without real help.</a:t>
                      </a:r>
                      <a:endParaRPr lang="ka-GE" sz="1100" b="1" kern="1200" dirty="0">
                        <a:solidFill>
                          <a:schemeClr val="tx1"/>
                        </a:solidFill>
                        <a:effectLst/>
                        <a:latin typeface="Sylfaen" pitchFamily="18" charset="0"/>
                        <a:ea typeface="+mn-ea"/>
                        <a:cs typeface="+mn-cs"/>
                      </a:endParaRPr>
                    </a:p>
                    <a:p>
                      <a:endParaRPr lang="ka-GE" sz="1100" b="1" kern="1200" dirty="0">
                        <a:solidFill>
                          <a:schemeClr val="lt1"/>
                        </a:solidFill>
                        <a:effectLst/>
                        <a:latin typeface="Sylfaen" pitchFamily="18" charset="0"/>
                        <a:ea typeface="+mn-ea"/>
                        <a:cs typeface="+mn-cs"/>
                      </a:endParaRPr>
                    </a:p>
                    <a:p>
                      <a:endParaRPr lang="ka-GE" sz="1200" b="1" kern="1200" dirty="0">
                        <a:solidFill>
                          <a:schemeClr val="lt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The evaluations made in the target regions mainly coincide with those made by the population in Georgia; however, the population in Kvemo Kartli are more loyal in their evaluation compared with the population in  Georgia. </a:t>
                      </a:r>
                      <a:endParaRPr lang="ka-GE" sz="1200" b="1" kern="1200" baseline="0" dirty="0">
                        <a:solidFill>
                          <a:srgbClr val="C00000"/>
                        </a:solidFill>
                        <a:effectLst/>
                        <a:latin typeface="Sylfaen" pitchFamily="18" charset="0"/>
                        <a:ea typeface="+mn-ea"/>
                        <a:cs typeface="+mn-cs"/>
                      </a:endParaRPr>
                    </a:p>
                    <a:p>
                      <a:pPr algn="ct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7" name="Chart 6"/>
          <p:cNvGraphicFramePr/>
          <p:nvPr>
            <p:extLst>
              <p:ext uri="{D42A27DB-BD31-4B8C-83A1-F6EECF244321}">
                <p14:modId xmlns:p14="http://schemas.microsoft.com/office/powerpoint/2010/main" val="2098699162"/>
              </p:ext>
            </p:extLst>
          </p:nvPr>
        </p:nvGraphicFramePr>
        <p:xfrm>
          <a:off x="4460441" y="0"/>
          <a:ext cx="4654062" cy="6858000"/>
        </p:xfrm>
        <a:graphic>
          <a:graphicData uri="http://schemas.openxmlformats.org/drawingml/2006/chart">
            <c:chart xmlns:c="http://schemas.openxmlformats.org/drawingml/2006/chart" xmlns:r="http://schemas.openxmlformats.org/officeDocument/2006/relationships" r:id="rId3"/>
          </a:graphicData>
        </a:graphic>
      </p:graphicFrame>
    </p:spTree>
    <p:extLst>
      <p:ext uri="{BB962C8B-B14F-4D97-AF65-F5344CB8AC3E}">
        <p14:creationId xmlns:p14="http://schemas.microsoft.com/office/powerpoint/2010/main" val="3131869132"/>
      </p:ext>
    </p:extLst>
  </p:cSld>
  <p:clrMapOvr>
    <a:masterClrMapping/>
  </p:clrMapOvr>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684849830"/>
              </p:ext>
            </p:extLst>
          </p:nvPr>
        </p:nvGraphicFramePr>
        <p:xfrm>
          <a:off x="4419600" y="0"/>
          <a:ext cx="47244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440231210"/>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ea typeface="+mn-ea"/>
                          <a:cs typeface="+mn-cs"/>
                        </a:rPr>
                        <a:t>Concerns  of the Respondents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3854065800"/>
              </p:ext>
            </p:extLst>
          </p:nvPr>
        </p:nvGraphicFramePr>
        <p:xfrm>
          <a:off x="152400" y="1022838"/>
          <a:ext cx="3572608" cy="560832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400" b="1" kern="1200" dirty="0">
                          <a:solidFill>
                            <a:schemeClr val="lt1"/>
                          </a:solidFill>
                          <a:effectLst/>
                          <a:latin typeface="Sylfaen" pitchFamily="18" charset="0"/>
                          <a:ea typeface="+mn-ea"/>
                          <a:cs typeface="+mn-cs"/>
                        </a:rPr>
                        <a:t>The majority of the respondents in both regions are concerned about the social and economic losses caused (or expected to be caused) by the Coronavirus. </a:t>
                      </a:r>
                      <a:endParaRPr lang="ka-GE" sz="1400" b="1" kern="1200" dirty="0">
                        <a:solidFill>
                          <a:schemeClr val="lt1"/>
                        </a:solidFill>
                        <a:effectLst/>
                        <a:latin typeface="Sylfaen" pitchFamily="18" charset="0"/>
                        <a:ea typeface="+mn-ea"/>
                        <a:cs typeface="+mn-cs"/>
                      </a:endParaRPr>
                    </a:p>
                    <a:p>
                      <a:pPr marL="0" indent="0">
                        <a:buFont typeface="Arial" panose="020B0604020202020204" pitchFamily="34" charset="0"/>
                        <a:buNone/>
                      </a:pPr>
                      <a:endParaRPr lang="ka-GE" sz="1400" b="1" kern="1200" dirty="0">
                        <a:solidFill>
                          <a:schemeClr val="lt1"/>
                        </a:solidFill>
                        <a:effectLst/>
                        <a:latin typeface="Sylfaen" pitchFamily="18" charset="0"/>
                        <a:ea typeface="+mn-ea"/>
                        <a:cs typeface="+mn-cs"/>
                      </a:endParaRPr>
                    </a:p>
                    <a:p>
                      <a:pPr marL="0" indent="0">
                        <a:buFont typeface="Arial" panose="020B0604020202020204" pitchFamily="34" charset="0"/>
                        <a:buNone/>
                      </a:pPr>
                      <a:r>
                        <a:rPr lang="en-US" sz="1400" b="1" kern="1200" dirty="0">
                          <a:solidFill>
                            <a:schemeClr val="lt1"/>
                          </a:solidFill>
                          <a:effectLst/>
                          <a:latin typeface="Sylfaen" pitchFamily="18" charset="0"/>
                          <a:ea typeface="+mn-ea"/>
                          <a:cs typeface="+mn-cs"/>
                        </a:rPr>
                        <a:t>In both regions the respondents are particularly concerned with the slowdown of the economic growth and uncertainty when the virus will wane. </a:t>
                      </a:r>
                      <a:endParaRPr lang="ka-GE" sz="1400" b="1" kern="1200" dirty="0">
                        <a:solidFill>
                          <a:schemeClr val="lt1"/>
                        </a:solidFill>
                        <a:effectLst/>
                        <a:latin typeface="Sylfaen" pitchFamily="18" charset="0"/>
                        <a:ea typeface="+mn-ea"/>
                        <a:cs typeface="+mn-cs"/>
                      </a:endParaRPr>
                    </a:p>
                    <a:p>
                      <a:pPr marL="0" indent="0">
                        <a:buFont typeface="Arial" panose="020B0604020202020204" pitchFamily="34" charset="0"/>
                        <a:buNone/>
                      </a:pPr>
                      <a:endParaRPr lang="ka-GE" sz="14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en-US" sz="1200" b="1" kern="1200" baseline="0" dirty="0">
                          <a:solidFill>
                            <a:schemeClr val="tx1"/>
                          </a:solidFill>
                          <a:effectLst/>
                          <a:latin typeface="Sylfaen" pitchFamily="18" charset="0"/>
                          <a:ea typeface="+mn-ea"/>
                          <a:cs typeface="+mn-cs"/>
                        </a:rPr>
                        <a:t>Differences between the regions need to be highlighted out: for instance, in Samtskhe-Javakheti (compared with Kvemo Kartli) the respondents are more concerned with having insufficient savings until the restrictions are lifted. </a:t>
                      </a:r>
                      <a:endParaRPr lang="ka-GE"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endParaRPr lang="en-US"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r>
                        <a:rPr lang="en-US" sz="1200" b="1" kern="1200" baseline="0" dirty="0">
                          <a:solidFill>
                            <a:schemeClr val="tx1"/>
                          </a:solidFill>
                          <a:effectLst/>
                          <a:latin typeface="Sylfaen" pitchFamily="18" charset="0"/>
                          <a:ea typeface="+mn-ea"/>
                          <a:cs typeface="+mn-cs"/>
                        </a:rPr>
                        <a:t>The above difference can be explained by the intervention of the Government as a result of which the population in Kvemo Kartli had an opportunity for whole-sale of agricultural produce generating income for the households receive revenues. </a:t>
                      </a:r>
                      <a:endParaRPr lang="ka-GE"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endParaRPr lang="ka-GE" sz="12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r>
                        <a:rPr lang="en-US" sz="1200" b="1" kern="1200" baseline="0" dirty="0">
                          <a:solidFill>
                            <a:srgbClr val="C00000"/>
                          </a:solidFill>
                          <a:effectLst/>
                          <a:latin typeface="Sylfaen" pitchFamily="18" charset="0"/>
                          <a:ea typeface="+mn-ea"/>
                          <a:cs typeface="+mn-cs"/>
                        </a:rPr>
                        <a:t>The concerns expressed by the population in both regions coincide with those of the population in Georgia; however, it shall be noted that the high intensity of the concerns expressed by the population in Georgia are more in line (compared with Kvemo Kartli) with those expressed by the population in Samtskhe-Javakheti.</a:t>
                      </a:r>
                      <a:endParaRPr lang="ka-GE"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955386970"/>
              </p:ext>
            </p:extLst>
          </p:nvPr>
        </p:nvGraphicFramePr>
        <p:xfrm>
          <a:off x="3810000" y="0"/>
          <a:ext cx="5334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166650086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ea typeface="+mn-ea"/>
                          <a:cs typeface="+mn-cs"/>
                        </a:rPr>
                        <a:t>Stigmas and Stigmatization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4181082426"/>
              </p:ext>
            </p:extLst>
          </p:nvPr>
        </p:nvGraphicFramePr>
        <p:xfrm>
          <a:off x="152400" y="1022838"/>
          <a:ext cx="3572608" cy="5593080"/>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dirty="0">
                          <a:solidFill>
                            <a:schemeClr val="lt1"/>
                          </a:solidFill>
                          <a:effectLst/>
                          <a:latin typeface="Sylfaen" pitchFamily="18" charset="0"/>
                          <a:ea typeface="+mn-ea"/>
                          <a:cs typeface="+mn-cs"/>
                        </a:rPr>
                        <a:t>In both of the regions the majority of the population does not  attach stigmas to the persons infected with the virus.</a:t>
                      </a:r>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lt1"/>
                          </a:solidFill>
                          <a:effectLst/>
                          <a:latin typeface="Sylfaen" pitchFamily="18" charset="0"/>
                          <a:ea typeface="+mn-ea"/>
                          <a:cs typeface="+mn-cs"/>
                        </a:rPr>
                        <a:t>However, there are  quite sizable groups in both regions who support various stigmas: </a:t>
                      </a: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lt1"/>
                          </a:solidFill>
                          <a:effectLst/>
                          <a:latin typeface="Sylfaen" pitchFamily="18" charset="0"/>
                          <a:ea typeface="+mn-ea"/>
                          <a:cs typeface="+mn-cs"/>
                        </a:rPr>
                        <a:t>a</a:t>
                      </a:r>
                      <a:r>
                        <a:rPr lang="ka-GE" sz="1200" b="1" kern="1200" baseline="0" dirty="0">
                          <a:solidFill>
                            <a:schemeClr val="lt1"/>
                          </a:solidFill>
                          <a:effectLst/>
                          <a:latin typeface="Sylfaen" pitchFamily="18" charset="0"/>
                          <a:ea typeface="+mn-ea"/>
                          <a:cs typeface="+mn-cs"/>
                        </a:rPr>
                        <a:t>) 22% </a:t>
                      </a:r>
                      <a:r>
                        <a:rPr lang="en-US" sz="1200" b="1" kern="1200" baseline="0" dirty="0">
                          <a:solidFill>
                            <a:schemeClr val="lt1"/>
                          </a:solidFill>
                          <a:effectLst/>
                          <a:latin typeface="Sylfaen" pitchFamily="18" charset="0"/>
                          <a:ea typeface="+mn-ea"/>
                          <a:cs typeface="+mn-cs"/>
                        </a:rPr>
                        <a:t> of the respondents in Kvemo Kartli share the notion that if a person has been diagnosed with the Coronavirus, they should not disclose it to anyone except medical personnel (this is shared by 12% in Samtskhe-Javakheti); </a:t>
                      </a: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lt1"/>
                          </a:solidFill>
                          <a:effectLst/>
                          <a:latin typeface="Sylfaen" pitchFamily="18" charset="0"/>
                          <a:ea typeface="+mn-ea"/>
                          <a:cs typeface="+mn-cs"/>
                        </a:rPr>
                        <a:t>b</a:t>
                      </a:r>
                      <a:r>
                        <a:rPr lang="ka-GE" sz="1200" b="1" kern="1200" baseline="0" dirty="0">
                          <a:solidFill>
                            <a:schemeClr val="lt1"/>
                          </a:solidFill>
                          <a:effectLst/>
                          <a:latin typeface="Sylfaen" pitchFamily="18" charset="0"/>
                          <a:ea typeface="+mn-ea"/>
                          <a:cs typeface="+mn-cs"/>
                        </a:rPr>
                        <a:t>)</a:t>
                      </a:r>
                      <a:r>
                        <a:rPr lang="en-US" sz="1200" b="1" kern="1200" baseline="0" dirty="0">
                          <a:solidFill>
                            <a:schemeClr val="lt1"/>
                          </a:solidFill>
                          <a:effectLst/>
                          <a:latin typeface="Sylfaen" pitchFamily="18" charset="0"/>
                          <a:ea typeface="+mn-ea"/>
                          <a:cs typeface="+mn-cs"/>
                        </a:rPr>
                        <a:t> Almost every fifth respondent in both regions completely agree with the notion (Point 7) that people in quarantine shall be placed in such a building which is very far from the settlement. </a:t>
                      </a: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r>
                        <a:rPr lang="en-US" sz="1200" b="1" kern="1200" baseline="0" dirty="0">
                          <a:solidFill>
                            <a:schemeClr val="lt1"/>
                          </a:solidFill>
                          <a:effectLst/>
                          <a:latin typeface="Sylfaen" pitchFamily="18" charset="0"/>
                          <a:ea typeface="+mn-ea"/>
                          <a:cs typeface="+mn-cs"/>
                        </a:rPr>
                        <a:t>c</a:t>
                      </a:r>
                      <a:r>
                        <a:rPr lang="ka-GE" sz="1200" b="1" kern="1200" baseline="0" dirty="0">
                          <a:solidFill>
                            <a:schemeClr val="lt1"/>
                          </a:solidFill>
                          <a:effectLst/>
                          <a:latin typeface="Sylfaen" pitchFamily="18" charset="0"/>
                          <a:ea typeface="+mn-ea"/>
                          <a:cs typeface="+mn-cs"/>
                        </a:rPr>
                        <a:t>) 16%</a:t>
                      </a:r>
                      <a:r>
                        <a:rPr lang="en-US" sz="1200" b="1" kern="1200" baseline="0" dirty="0">
                          <a:solidFill>
                            <a:schemeClr val="lt1"/>
                          </a:solidFill>
                          <a:effectLst/>
                          <a:latin typeface="Sylfaen" pitchFamily="18" charset="0"/>
                          <a:ea typeface="+mn-ea"/>
                          <a:cs typeface="+mn-cs"/>
                        </a:rPr>
                        <a:t> of the respondents polled in Samtskhe-Javakheti agree that after a person has recovered from the virus he/she should be quantized/self-isolated for 1 month at least, while the fifth of the respondents in Kvemo Kartli support this view. </a:t>
                      </a:r>
                      <a:endParaRPr lang="ka-GE" sz="1200" b="1" kern="1200" baseline="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baseline="0" dirty="0">
                        <a:solidFill>
                          <a:schemeClr val="lt1"/>
                        </a:solidFill>
                        <a:effectLst/>
                        <a:latin typeface="Sylfaen" pitchFamily="18" charset="0"/>
                        <a:ea typeface="+mn-ea"/>
                        <a:cs typeface="+mn-cs"/>
                      </a:endParaRPr>
                    </a:p>
                    <a:p>
                      <a:pPr marL="0" marR="0" lvl="0" indent="0" algn="ctr" defTabSz="914400" rtl="0" eaLnBrk="1" fontAlgn="auto" latinLnBrk="0" hangingPunct="1">
                        <a:lnSpc>
                          <a:spcPct val="100000"/>
                        </a:lnSpc>
                        <a:spcBef>
                          <a:spcPts val="0"/>
                        </a:spcBef>
                        <a:spcAft>
                          <a:spcPts val="0"/>
                        </a:spcAft>
                        <a:buClrTx/>
                        <a:buSzTx/>
                        <a:buFontTx/>
                        <a:buNone/>
                        <a:tabLst/>
                        <a:defRPr/>
                      </a:pPr>
                      <a:r>
                        <a:rPr lang="en-US" sz="1100" b="1" kern="1200" baseline="0" dirty="0">
                          <a:solidFill>
                            <a:srgbClr val="C00000"/>
                          </a:solidFill>
                          <a:effectLst/>
                          <a:latin typeface="Sylfaen" pitchFamily="18" charset="0"/>
                          <a:ea typeface="+mn-ea"/>
                          <a:cs typeface="+mn-cs"/>
                        </a:rPr>
                        <a:t>The relevant data from the target regions are in line with those for the population in Georgia in regard that there is no mainstream stigmatization; however, the pool of people who shares the infection related stigmas is less among the population of Georgia.</a:t>
                      </a:r>
                      <a:endParaRPr lang="ka-GE" sz="1100" b="1" kern="1200" baseline="0" dirty="0">
                        <a:solidFill>
                          <a:srgbClr val="C00000"/>
                        </a:solidFill>
                        <a:effectLst/>
                        <a:latin typeface="Sylfaen" pitchFamily="18" charset="0"/>
                        <a:ea typeface="+mn-ea"/>
                        <a:cs typeface="+mn-cs"/>
                      </a:endParaRPr>
                    </a:p>
                    <a:p>
                      <a:pPr marL="0" marR="0" lvl="0" indent="0" algn="l" defTabSz="914400" rtl="0" eaLnBrk="1" fontAlgn="auto" latinLnBrk="0" hangingPunct="1">
                        <a:lnSpc>
                          <a:spcPct val="100000"/>
                        </a:lnSpc>
                        <a:spcBef>
                          <a:spcPts val="0"/>
                        </a:spcBef>
                        <a:spcAft>
                          <a:spcPts val="0"/>
                        </a:spcAft>
                        <a:buClrTx/>
                        <a:buSzTx/>
                        <a:buFontTx/>
                        <a:buNone/>
                        <a:tabLst/>
                        <a:defRPr/>
                      </a:pPr>
                      <a:endParaRPr lang="ka-GE" sz="12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783110618"/>
              </p:ext>
            </p:extLst>
          </p:nvPr>
        </p:nvGraphicFramePr>
        <p:xfrm>
          <a:off x="4191000" y="0"/>
          <a:ext cx="49530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584078495"/>
              </p:ext>
            </p:extLst>
          </p:nvPr>
        </p:nvGraphicFramePr>
        <p:xfrm>
          <a:off x="152400" y="381000"/>
          <a:ext cx="3505200" cy="609600"/>
        </p:xfrm>
        <a:graphic>
          <a:graphicData uri="http://schemas.openxmlformats.org/drawingml/2006/table">
            <a:tbl>
              <a:tblPr firstRow="1" firstCol="1" bandRow="1">
                <a:tableStyleId>{5C22544A-7EE6-4342-B048-85BDC9FD1C3A}</a:tableStyleId>
              </a:tblPr>
              <a:tblGrid>
                <a:gridCol w="3505200">
                  <a:extLst>
                    <a:ext uri="{9D8B030D-6E8A-4147-A177-3AD203B41FA5}">
                      <a16:colId xmlns:a16="http://schemas.microsoft.com/office/drawing/2014/main" val="669468548"/>
                    </a:ext>
                  </a:extLst>
                </a:gridCol>
              </a:tblGrid>
              <a:tr h="609600">
                <a:tc>
                  <a:txBody>
                    <a:bodyPr/>
                    <a:lstStyle/>
                    <a:p>
                      <a:pPr marL="0" marR="0" algn="ctr">
                        <a:lnSpc>
                          <a:spcPct val="107000"/>
                        </a:lnSpc>
                        <a:spcBef>
                          <a:spcPts val="0"/>
                        </a:spcBef>
                        <a:spcAft>
                          <a:spcPts val="0"/>
                        </a:spcAft>
                      </a:pPr>
                      <a:r>
                        <a:rPr lang="en-US" sz="1800" dirty="0">
                          <a:solidFill>
                            <a:schemeClr val="tx1"/>
                          </a:solidFill>
                          <a:effectLst/>
                          <a:latin typeface="Sylfaen" pitchFamily="18" charset="0"/>
                          <a:ea typeface="+mn-ea"/>
                          <a:cs typeface="+mn-cs"/>
                        </a:rPr>
                        <a:t>Prejudices </a:t>
                      </a: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93033564"/>
              </p:ext>
            </p:extLst>
          </p:nvPr>
        </p:nvGraphicFramePr>
        <p:xfrm>
          <a:off x="152400" y="1022838"/>
          <a:ext cx="3572608" cy="5454162"/>
        </p:xfrm>
        <a:graphic>
          <a:graphicData uri="http://schemas.openxmlformats.org/drawingml/2006/table">
            <a:tbl>
              <a:tblPr firstRow="1" firstCol="1" bandRow="1">
                <a:tableStyleId>{5C22544A-7EE6-4342-B048-85BDC9FD1C3A}</a:tableStyleId>
              </a:tblPr>
              <a:tblGrid>
                <a:gridCol w="3572608">
                  <a:extLst>
                    <a:ext uri="{9D8B030D-6E8A-4147-A177-3AD203B41FA5}">
                      <a16:colId xmlns:a16="http://schemas.microsoft.com/office/drawing/2014/main" val="3901855696"/>
                    </a:ext>
                  </a:extLst>
                </a:gridCol>
              </a:tblGrid>
              <a:tr h="5454162">
                <a:tc>
                  <a:txBody>
                    <a:bodyPr/>
                    <a:lstStyle/>
                    <a:p>
                      <a:r>
                        <a:rPr lang="en-US" sz="1400" b="1" kern="1200" dirty="0">
                          <a:solidFill>
                            <a:schemeClr val="lt1"/>
                          </a:solidFill>
                          <a:effectLst/>
                          <a:latin typeface="Sylfaen" pitchFamily="18" charset="0"/>
                          <a:ea typeface="+mn-ea"/>
                          <a:cs typeface="+mn-cs"/>
                        </a:rPr>
                        <a:t>A distinct majority of the respondents both in Samtskhe-Javakheti and Kvemo Kartli does not agree with the notions that consuming alcohol or Tabaco reduces the risk of becoming infected with the virus. </a:t>
                      </a:r>
                      <a:endParaRPr lang="ka-GE" sz="1400" b="1" kern="1200" dirty="0">
                        <a:solidFill>
                          <a:schemeClr val="lt1"/>
                        </a:solidFill>
                        <a:effectLst/>
                        <a:latin typeface="Sylfaen" pitchFamily="18" charset="0"/>
                        <a:ea typeface="+mn-ea"/>
                        <a:cs typeface="+mn-cs"/>
                      </a:endParaRPr>
                    </a:p>
                    <a:p>
                      <a:endParaRPr lang="ka-GE" sz="1400" b="1" kern="1200" dirty="0">
                        <a:solidFill>
                          <a:schemeClr val="lt1"/>
                        </a:solidFill>
                        <a:effectLst/>
                        <a:latin typeface="Sylfaen" pitchFamily="18" charset="0"/>
                        <a:ea typeface="+mn-ea"/>
                        <a:cs typeface="+mn-cs"/>
                      </a:endParaRPr>
                    </a:p>
                    <a:p>
                      <a:r>
                        <a:rPr lang="en-US" sz="1400" b="1" kern="1200" baseline="0" dirty="0">
                          <a:solidFill>
                            <a:schemeClr val="lt1"/>
                          </a:solidFill>
                          <a:effectLst/>
                          <a:latin typeface="Sylfaen" pitchFamily="18" charset="0"/>
                          <a:ea typeface="+mn-ea"/>
                          <a:cs typeface="+mn-cs"/>
                        </a:rPr>
                        <a:t>The respondents in Kvemo Kartli more resist to this notion. </a:t>
                      </a:r>
                      <a:endParaRPr lang="en-US" sz="1400" b="1" kern="1200" dirty="0">
                        <a:solidFill>
                          <a:schemeClr val="lt1"/>
                        </a:solidFill>
                        <a:effectLst/>
                        <a:latin typeface="Sylfaen" pitchFamily="18" charset="0"/>
                        <a:ea typeface="+mn-ea"/>
                        <a:cs typeface="+mn-cs"/>
                      </a:endParaRPr>
                    </a:p>
                    <a:p>
                      <a:endParaRPr lang="ka-GE" sz="1400" b="1" kern="1200" baseline="0" dirty="0">
                        <a:solidFill>
                          <a:schemeClr val="lt1"/>
                        </a:solidFill>
                        <a:effectLst/>
                        <a:latin typeface="Sylfaen" pitchFamily="18" charset="0"/>
                        <a:ea typeface="+mn-ea"/>
                        <a:cs typeface="+mn-cs"/>
                      </a:endParaRPr>
                    </a:p>
                    <a:p>
                      <a:pPr algn="ctr"/>
                      <a:r>
                        <a:rPr lang="en-US" sz="1200" b="1" kern="1200" baseline="0" dirty="0">
                          <a:solidFill>
                            <a:srgbClr val="C00000"/>
                          </a:solidFill>
                          <a:effectLst/>
                          <a:latin typeface="Sylfaen" pitchFamily="18" charset="0"/>
                          <a:ea typeface="+mn-ea"/>
                          <a:cs typeface="+mn-cs"/>
                        </a:rPr>
                        <a:t>In this regard, the views of the population in the target regions are in line with the views of the population in Georgia; however, compared with Samtskhe-Javakheti there is more negative attitude among the population of Georgia towards the notion that alcohol and taboo have an antiviral effect. </a:t>
                      </a:r>
                      <a:endParaRPr lang="en-US" sz="1200" b="1" kern="1200" dirty="0">
                        <a:solidFill>
                          <a:srgbClr val="C00000"/>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533400" y="2133600"/>
            <a:ext cx="8229600" cy="1143000"/>
          </a:xfrm>
        </p:spPr>
        <p:txBody>
          <a:bodyPr>
            <a:normAutofit/>
          </a:bodyPr>
          <a:lstStyle/>
          <a:p>
            <a:r>
              <a:rPr lang="en-US" sz="3600" dirty="0">
                <a:latin typeface="Sylfaen" panose="010A0502050306030303" pitchFamily="18" charset="0"/>
              </a:rPr>
              <a:t>Thank you for your attention</a:t>
            </a:r>
            <a:r>
              <a:rPr lang="ka-GE" sz="3600" dirty="0">
                <a:latin typeface="Sylfaen" panose="010A0502050306030303" pitchFamily="18" charset="0"/>
              </a:rPr>
              <a:t>!</a:t>
            </a:r>
            <a:endParaRPr lang="en-US" sz="3600" dirty="0">
              <a:latin typeface="Sylfaen" panose="010A0502050306030303" pitchFamily="18" charset="0"/>
            </a:endParaRPr>
          </a:p>
        </p:txBody>
      </p:sp>
    </p:spTree>
    <p:extLst>
      <p:ext uri="{BB962C8B-B14F-4D97-AF65-F5344CB8AC3E}">
        <p14:creationId xmlns:p14="http://schemas.microsoft.com/office/powerpoint/2010/main" val="77353667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Table 2">
            <a:extLst>
              <a:ext uri="{FF2B5EF4-FFF2-40B4-BE49-F238E27FC236}">
                <a16:creationId xmlns:a16="http://schemas.microsoft.com/office/drawing/2014/main" id="{11627B7F-1168-45DD-83EE-06108F8499CA}"/>
              </a:ext>
            </a:extLst>
          </p:cNvPr>
          <p:cNvGraphicFramePr>
            <a:graphicFrameLocks noGrp="1"/>
          </p:cNvGraphicFramePr>
          <p:nvPr>
            <p:extLst>
              <p:ext uri="{D42A27DB-BD31-4B8C-83A1-F6EECF244321}">
                <p14:modId xmlns:p14="http://schemas.microsoft.com/office/powerpoint/2010/main" val="422471550"/>
              </p:ext>
            </p:extLst>
          </p:nvPr>
        </p:nvGraphicFramePr>
        <p:xfrm>
          <a:off x="152400" y="533400"/>
          <a:ext cx="4038600" cy="57823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dirty="0">
                          <a:solidFill>
                            <a:schemeClr val="tx1"/>
                          </a:solidFill>
                          <a:effectLst/>
                          <a:latin typeface="Sylfaen" pitchFamily="18" charset="0"/>
                        </a:rPr>
                        <a:t>Reasons of losing jobs  </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7" name="Table 6">
            <a:extLst>
              <a:ext uri="{FF2B5EF4-FFF2-40B4-BE49-F238E27FC236}">
                <a16:creationId xmlns:a16="http://schemas.microsoft.com/office/drawing/2014/main" id="{35B8B22A-BBBD-41CC-BA1E-D435474EEA61}"/>
              </a:ext>
            </a:extLst>
          </p:cNvPr>
          <p:cNvGraphicFramePr>
            <a:graphicFrameLocks noGrp="1"/>
          </p:cNvGraphicFramePr>
          <p:nvPr>
            <p:extLst>
              <p:ext uri="{D42A27DB-BD31-4B8C-83A1-F6EECF244321}">
                <p14:modId xmlns:p14="http://schemas.microsoft.com/office/powerpoint/2010/main" val="2190116672"/>
              </p:ext>
            </p:extLst>
          </p:nvPr>
        </p:nvGraphicFramePr>
        <p:xfrm>
          <a:off x="161192" y="1219200"/>
          <a:ext cx="4038600" cy="390144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600" b="1" kern="1200" dirty="0">
                          <a:solidFill>
                            <a:schemeClr val="lt1"/>
                          </a:solidFill>
                          <a:effectLst/>
                          <a:latin typeface="Sylfaen" pitchFamily="18" charset="0"/>
                          <a:ea typeface="+mn-ea"/>
                          <a:cs typeface="+mn-cs"/>
                        </a:rPr>
                        <a:t>Two reasons of losing jobs have been prominent: </a:t>
                      </a:r>
                      <a:endParaRPr lang="ka-GE" sz="1600" b="1" kern="1200" dirty="0">
                        <a:solidFill>
                          <a:schemeClr val="lt1"/>
                        </a:solidFill>
                        <a:effectLst/>
                        <a:latin typeface="Sylfaen" pitchFamily="18"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600" b="1" kern="1200" dirty="0">
                          <a:solidFill>
                            <a:schemeClr val="lt1"/>
                          </a:solidFill>
                          <a:effectLst/>
                          <a:latin typeface="Sylfaen" pitchFamily="18" charset="0"/>
                          <a:ea typeface="+mn-ea"/>
                          <a:cs typeface="+mn-cs"/>
                        </a:rPr>
                        <a:t>The respondents in Samtskhe-Javakheti (</a:t>
                      </a:r>
                      <a:r>
                        <a:rPr lang="ka-GE" sz="1600" b="1" kern="1200" baseline="0" dirty="0">
                          <a:solidFill>
                            <a:schemeClr val="lt1"/>
                          </a:solidFill>
                          <a:effectLst/>
                          <a:latin typeface="Sylfaen" pitchFamily="18" charset="0"/>
                          <a:ea typeface="+mn-ea"/>
                          <a:cs typeface="+mn-cs"/>
                        </a:rPr>
                        <a:t>67%</a:t>
                      </a:r>
                      <a:r>
                        <a:rPr lang="en-US" sz="1600" b="1" kern="1200" baseline="0" dirty="0">
                          <a:solidFill>
                            <a:schemeClr val="lt1"/>
                          </a:solidFill>
                          <a:effectLst/>
                          <a:latin typeface="Sylfaen" pitchFamily="18" charset="0"/>
                          <a:ea typeface="+mn-ea"/>
                          <a:cs typeface="+mn-cs"/>
                        </a:rPr>
                        <a:t>) stated that it was not feasible to telework as a main reason; the same reason was mentioned by around third of the respondents in Kvemo Kartli </a:t>
                      </a:r>
                      <a:r>
                        <a:rPr lang="ka-GE" sz="1600" b="1" kern="1200" dirty="0">
                          <a:solidFill>
                            <a:schemeClr val="lt1"/>
                          </a:solidFill>
                          <a:effectLst/>
                          <a:latin typeface="Sylfaen" pitchFamily="18" charset="0"/>
                          <a:ea typeface="+mn-ea"/>
                          <a:cs typeface="+mn-cs"/>
                        </a:rPr>
                        <a:t>(31%)</a:t>
                      </a:r>
                      <a:r>
                        <a:rPr lang="en-US" sz="1600" b="1" kern="1200" dirty="0">
                          <a:solidFill>
                            <a:schemeClr val="lt1"/>
                          </a:solidFill>
                          <a:effectLst/>
                          <a:latin typeface="Sylfaen" pitchFamily="18" charset="0"/>
                          <a:ea typeface="+mn-ea"/>
                          <a:cs typeface="+mn-cs"/>
                        </a:rPr>
                        <a:t>. </a:t>
                      </a:r>
                      <a:endParaRPr lang="ka-GE" sz="1600" b="1" kern="1200" dirty="0">
                        <a:solidFill>
                          <a:schemeClr val="lt1"/>
                        </a:solidFill>
                        <a:effectLst/>
                        <a:latin typeface="Sylfaen" pitchFamily="18"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endParaRPr lang="ka-GE" sz="1600" b="1" kern="1200" dirty="0">
                        <a:solidFill>
                          <a:schemeClr val="lt1"/>
                        </a:solidFill>
                        <a:effectLst/>
                        <a:latin typeface="Sylfaen" pitchFamily="18" charset="0"/>
                        <a:ea typeface="+mn-ea"/>
                        <a:cs typeface="+mn-cs"/>
                      </a:endParaRPr>
                    </a:p>
                    <a:p>
                      <a:pPr marL="342900" marR="0" lvl="0" indent="-342900" algn="l" defTabSz="914400" rtl="0" eaLnBrk="1" fontAlgn="auto" latinLnBrk="0" hangingPunct="1">
                        <a:lnSpc>
                          <a:spcPct val="100000"/>
                        </a:lnSpc>
                        <a:spcBef>
                          <a:spcPts val="0"/>
                        </a:spcBef>
                        <a:spcAft>
                          <a:spcPts val="0"/>
                        </a:spcAft>
                        <a:buClrTx/>
                        <a:buSzTx/>
                        <a:buFontTx/>
                        <a:buAutoNum type="arabicPeriod"/>
                        <a:tabLst/>
                        <a:defRPr/>
                      </a:pPr>
                      <a:r>
                        <a:rPr lang="en-US" sz="1600" b="1" kern="1200" dirty="0">
                          <a:solidFill>
                            <a:schemeClr val="lt1"/>
                          </a:solidFill>
                          <a:effectLst/>
                          <a:latin typeface="Sylfaen" pitchFamily="18" charset="0"/>
                          <a:ea typeface="+mn-ea"/>
                          <a:cs typeface="+mn-cs"/>
                        </a:rPr>
                        <a:t>The majority of the respondents in Kvemo Kartli </a:t>
                      </a:r>
                      <a:r>
                        <a:rPr lang="ka-GE" sz="1600" b="1" kern="1200" dirty="0">
                          <a:solidFill>
                            <a:schemeClr val="lt1"/>
                          </a:solidFill>
                          <a:effectLst/>
                          <a:latin typeface="Sylfaen" pitchFamily="18" charset="0"/>
                          <a:ea typeface="+mn-ea"/>
                          <a:cs typeface="+mn-cs"/>
                        </a:rPr>
                        <a:t>(53%) </a:t>
                      </a:r>
                      <a:r>
                        <a:rPr lang="en-US" sz="1600" b="1" kern="1200" dirty="0">
                          <a:solidFill>
                            <a:schemeClr val="lt1"/>
                          </a:solidFill>
                          <a:effectLst/>
                          <a:latin typeface="Sylfaen" pitchFamily="18" charset="0"/>
                          <a:ea typeface="+mn-ea"/>
                          <a:cs typeface="+mn-cs"/>
                        </a:rPr>
                        <a:t> stated it as a main reason of losing their jobs that the businesses at where they were employed, ceased operations due to the pandemic. The same reason is mentioned by the fifth of the respondents in  Samtskhe-Javakheti.</a:t>
                      </a:r>
                      <a:endParaRPr lang="ka-GE" sz="1600" b="1" kern="1200" dirty="0">
                        <a:solidFill>
                          <a:schemeClr val="lt1"/>
                        </a:solidFill>
                        <a:effectLst/>
                        <a:latin typeface="Sylfaen" pitchFamily="18" charset="0"/>
                        <a:ea typeface="+mn-ea"/>
                        <a:cs typeface="+mn-cs"/>
                      </a:endParaRPr>
                    </a:p>
                    <a:p>
                      <a:endParaRPr lang="ka-GE" sz="16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5" name="Chart 4"/>
          <p:cNvGraphicFramePr/>
          <p:nvPr>
            <p:extLst>
              <p:ext uri="{D42A27DB-BD31-4B8C-83A1-F6EECF244321}">
                <p14:modId xmlns:p14="http://schemas.microsoft.com/office/powerpoint/2010/main" val="4178522050"/>
              </p:ext>
            </p:extLst>
          </p:nvPr>
        </p:nvGraphicFramePr>
        <p:xfrm>
          <a:off x="4267200" y="152400"/>
          <a:ext cx="4876800" cy="65024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256323824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86847793"/>
              </p:ext>
            </p:extLst>
          </p:nvPr>
        </p:nvGraphicFramePr>
        <p:xfrm>
          <a:off x="4114800" y="0"/>
          <a:ext cx="50292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782010871"/>
              </p:ext>
            </p:extLst>
          </p:nvPr>
        </p:nvGraphicFramePr>
        <p:xfrm>
          <a:off x="152400" y="533400"/>
          <a:ext cx="4038600" cy="871728"/>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lvl="0" indent="0" algn="ctr" defTabSz="914400" rtl="0" eaLnBrk="1" fontAlgn="auto" latinLnBrk="0" hangingPunct="1">
                        <a:lnSpc>
                          <a:spcPct val="107000"/>
                        </a:lnSpc>
                        <a:spcBef>
                          <a:spcPts val="0"/>
                        </a:spcBef>
                        <a:spcAft>
                          <a:spcPts val="0"/>
                        </a:spcAft>
                        <a:buClrTx/>
                        <a:buSzTx/>
                        <a:buFontTx/>
                        <a:buNone/>
                        <a:tabLst/>
                        <a:defRPr/>
                      </a:pPr>
                      <a:r>
                        <a:rPr lang="en-US" sz="1100" dirty="0">
                          <a:effectLst/>
                          <a:latin typeface="Sylfaen" pitchFamily="18" charset="0"/>
                        </a:rPr>
                        <a:t> </a:t>
                      </a:r>
                      <a:r>
                        <a:rPr lang="en-US" sz="1800" b="1" kern="1200" dirty="0">
                          <a:solidFill>
                            <a:schemeClr val="tx1"/>
                          </a:solidFill>
                          <a:effectLst/>
                          <a:latin typeface="Sylfaen" pitchFamily="18" charset="0"/>
                          <a:ea typeface="+mn-ea"/>
                          <a:cs typeface="+mn-cs"/>
                        </a:rPr>
                        <a:t>They unemployment trajectory</a:t>
                      </a:r>
                      <a:endParaRPr lang="ka-GE" sz="1800" b="1" kern="1200" dirty="0">
                        <a:solidFill>
                          <a:schemeClr val="tx1"/>
                        </a:solidFill>
                        <a:effectLst/>
                        <a:latin typeface="Sylfaen" pitchFamily="18" charset="0"/>
                        <a:ea typeface="+mn-ea"/>
                        <a:cs typeface="+mn-cs"/>
                      </a:endParaRPr>
                    </a:p>
                    <a:p>
                      <a:pPr marL="0" marR="0" algn="ctr">
                        <a:lnSpc>
                          <a:spcPct val="107000"/>
                        </a:lnSpc>
                        <a:spcBef>
                          <a:spcPts val="0"/>
                        </a:spcBef>
                        <a:spcAft>
                          <a:spcPts val="0"/>
                        </a:spcAft>
                      </a:pP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755496912"/>
              </p:ext>
            </p:extLst>
          </p:nvPr>
        </p:nvGraphicFramePr>
        <p:xfrm>
          <a:off x="161192" y="1219200"/>
          <a:ext cx="4038600" cy="473964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0">
                <a:tc>
                  <a:txBody>
                    <a:bodyPr/>
                    <a:lstStyle/>
                    <a:p>
                      <a:r>
                        <a:rPr lang="en-US" sz="1100" dirty="0">
                          <a:effectLst/>
                          <a:latin typeface="Sylfaen" pitchFamily="18" charset="0"/>
                        </a:rPr>
                        <a:t> </a:t>
                      </a:r>
                      <a:endParaRPr lang="ka-GE" sz="1800" b="1" kern="1200" dirty="0">
                        <a:solidFill>
                          <a:schemeClr val="lt1"/>
                        </a:solidFill>
                        <a:effectLst/>
                        <a:latin typeface="Sylfaen" pitchFamily="18" charset="0"/>
                        <a:ea typeface="+mn-ea"/>
                        <a:cs typeface="+mn-cs"/>
                      </a:endParaRPr>
                    </a:p>
                    <a:p>
                      <a:r>
                        <a:rPr lang="en-US" sz="1800" b="1" kern="1200" dirty="0">
                          <a:solidFill>
                            <a:schemeClr val="lt1"/>
                          </a:solidFill>
                          <a:effectLst/>
                          <a:latin typeface="Sylfaen" pitchFamily="18" charset="0"/>
                          <a:ea typeface="+mn-ea"/>
                          <a:cs typeface="+mn-cs"/>
                        </a:rPr>
                        <a:t>The unemployment upward  trajectory of the population is as follows: </a:t>
                      </a:r>
                      <a:endParaRPr lang="ka-GE" sz="18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r>
                        <a:rPr lang="en-US" sz="1800" b="1" kern="1200" dirty="0">
                          <a:solidFill>
                            <a:schemeClr val="lt1"/>
                          </a:solidFill>
                          <a:effectLst/>
                          <a:latin typeface="Sylfaen" pitchFamily="18" charset="0"/>
                          <a:ea typeface="+mn-ea"/>
                          <a:cs typeface="+mn-cs"/>
                        </a:rPr>
                        <a:t>The unemployment rate increased by </a:t>
                      </a:r>
                      <a:r>
                        <a:rPr lang="ka-GE" sz="1800" b="1" kern="1200" baseline="0" dirty="0">
                          <a:solidFill>
                            <a:schemeClr val="lt1"/>
                          </a:solidFill>
                          <a:effectLst/>
                          <a:latin typeface="Sylfaen" pitchFamily="18" charset="0"/>
                          <a:ea typeface="+mn-ea"/>
                          <a:cs typeface="+mn-cs"/>
                        </a:rPr>
                        <a:t>8%</a:t>
                      </a:r>
                      <a:r>
                        <a:rPr lang="en-US" sz="1800" b="1" kern="1200" baseline="0" dirty="0">
                          <a:solidFill>
                            <a:schemeClr val="lt1"/>
                          </a:solidFill>
                          <a:effectLst/>
                          <a:latin typeface="Sylfaen" pitchFamily="18" charset="0"/>
                          <a:ea typeface="+mn-ea"/>
                          <a:cs typeface="+mn-cs"/>
                        </a:rPr>
                        <a:t> in Samtskhe-Javakheti; </a:t>
                      </a:r>
                    </a:p>
                    <a:p>
                      <a:pPr marL="285750" indent="-285750">
                        <a:buFont typeface="Arial" panose="020B0604020202020204" pitchFamily="34" charset="0"/>
                        <a:buChar char="•"/>
                      </a:pPr>
                      <a:r>
                        <a:rPr lang="en-US" sz="1800" b="1" kern="1200" baseline="0" dirty="0">
                          <a:solidFill>
                            <a:schemeClr val="lt1"/>
                          </a:solidFill>
                          <a:effectLst/>
                          <a:latin typeface="Sylfaen" pitchFamily="18" charset="0"/>
                          <a:ea typeface="+mn-ea"/>
                          <a:cs typeface="+mn-cs"/>
                        </a:rPr>
                        <a:t>It increased by  </a:t>
                      </a:r>
                      <a:r>
                        <a:rPr lang="ka-GE" sz="1800" b="1" kern="1200" dirty="0">
                          <a:solidFill>
                            <a:schemeClr val="lt1"/>
                          </a:solidFill>
                          <a:effectLst/>
                          <a:latin typeface="Sylfaen" pitchFamily="18" charset="0"/>
                          <a:ea typeface="+mn-ea"/>
                          <a:cs typeface="+mn-cs"/>
                        </a:rPr>
                        <a:t>19%</a:t>
                      </a:r>
                      <a:r>
                        <a:rPr lang="en-US" sz="1800" b="1" kern="1200" dirty="0">
                          <a:solidFill>
                            <a:schemeClr val="lt1"/>
                          </a:solidFill>
                          <a:effectLst/>
                          <a:latin typeface="Sylfaen" pitchFamily="18" charset="0"/>
                          <a:ea typeface="+mn-ea"/>
                          <a:cs typeface="+mn-cs"/>
                        </a:rPr>
                        <a:t> </a:t>
                      </a:r>
                      <a:r>
                        <a:rPr lang="en-US" sz="1800" b="1" kern="1200" baseline="0" dirty="0">
                          <a:solidFill>
                            <a:schemeClr val="lt1"/>
                          </a:solidFill>
                          <a:effectLst/>
                          <a:latin typeface="Sylfaen" pitchFamily="18" charset="0"/>
                          <a:ea typeface="+mn-ea"/>
                          <a:cs typeface="+mn-cs"/>
                        </a:rPr>
                        <a:t> in Kvemo Kartli. </a:t>
                      </a:r>
                      <a:endParaRPr lang="ka-GE" sz="1800" b="1" kern="1200" dirty="0">
                        <a:solidFill>
                          <a:schemeClr val="lt1"/>
                        </a:solidFill>
                        <a:effectLst/>
                        <a:latin typeface="Sylfaen" pitchFamily="18" charset="0"/>
                        <a:ea typeface="+mn-ea"/>
                        <a:cs typeface="+mn-cs"/>
                      </a:endParaRPr>
                    </a:p>
                    <a:p>
                      <a:pPr marL="285750" indent="-285750">
                        <a:buFont typeface="Arial" panose="020B0604020202020204" pitchFamily="34" charset="0"/>
                        <a:buChar char="•"/>
                      </a:pPr>
                      <a:endParaRPr lang="ka-GE" sz="18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r>
                        <a:rPr lang="en-US" sz="1800" b="1" kern="1200" baseline="0" dirty="0">
                          <a:solidFill>
                            <a:schemeClr val="tx1"/>
                          </a:solidFill>
                          <a:effectLst/>
                          <a:latin typeface="Sylfaen" pitchFamily="18" charset="0"/>
                          <a:ea typeface="+mn-ea"/>
                          <a:cs typeface="+mn-cs"/>
                        </a:rPr>
                        <a:t>The significant statistical difference between Samtskhe-Javakheti and Kvemo Kartli must be due to the fact that the Bolnisi and Marneuli Municipalities were quarantine zones. </a:t>
                      </a:r>
                      <a:endParaRPr lang="ka-GE" sz="1800" b="1" kern="1200" baseline="0" dirty="0">
                        <a:solidFill>
                          <a:schemeClr val="tx1"/>
                        </a:solidFill>
                        <a:effectLst/>
                        <a:latin typeface="Sylfaen" pitchFamily="18" charset="0"/>
                        <a:ea typeface="+mn-ea"/>
                        <a:cs typeface="+mn-cs"/>
                      </a:endParaRPr>
                    </a:p>
                    <a:p>
                      <a:pPr marL="0" indent="0" algn="ctr">
                        <a:buFont typeface="Arial" panose="020B0604020202020204" pitchFamily="34" charset="0"/>
                        <a:buNone/>
                      </a:pPr>
                      <a:endParaRPr lang="ka-GE" sz="1800" b="1" kern="1200" dirty="0">
                        <a:solidFill>
                          <a:schemeClr val="lt1"/>
                        </a:solidFill>
                        <a:effectLst/>
                        <a:latin typeface="Sylfaen" pitchFamily="18" charset="0"/>
                        <a:ea typeface="+mn-ea"/>
                        <a:cs typeface="+mn-cs"/>
                      </a:endParaRPr>
                    </a:p>
                    <a:p>
                      <a:pPr marL="0" indent="0" algn="ctr">
                        <a:buFont typeface="Arial" panose="020B0604020202020204" pitchFamily="34" charset="0"/>
                        <a:buNone/>
                      </a:pPr>
                      <a:endParaRPr lang="ka-GE" sz="1400" b="1" kern="1200" baseline="0" dirty="0">
                        <a:solidFill>
                          <a:schemeClr val="tx1"/>
                        </a:solidFill>
                        <a:effectLst/>
                        <a:latin typeface="Sylfaen" pitchFamily="18" charset="0"/>
                        <a:ea typeface="+mn-ea"/>
                        <a:cs typeface="+mn-cs"/>
                      </a:endParaRPr>
                    </a:p>
                    <a:p>
                      <a:pPr marL="0" indent="0" algn="ctr" defTabSz="914400" rtl="0" eaLnBrk="1" latinLnBrk="0" hangingPunct="1">
                        <a:buFont typeface="Arial" panose="020B0604020202020204" pitchFamily="34" charset="0"/>
                        <a:buNone/>
                      </a:pPr>
                      <a:r>
                        <a:rPr lang="en-US" sz="1400" b="1" kern="1200" dirty="0">
                          <a:solidFill>
                            <a:srgbClr val="C00000"/>
                          </a:solidFill>
                          <a:latin typeface="Sylfaen" pitchFamily="18" charset="0"/>
                          <a:ea typeface="Calibri" panose="020F0502020204030204" pitchFamily="34" charset="0"/>
                          <a:cs typeface="Calibri" panose="020F0502020204030204" pitchFamily="34" charset="0"/>
                        </a:rPr>
                        <a:t>Given the pandemics, the data on the increased employment for Georgia and for Kvemo Kartli  are similar. The unemployment rate in Samtskhe-Javakheti is much lower.</a:t>
                      </a:r>
                      <a:endParaRPr lang="ka-GE" sz="1400" b="1" kern="1200" dirty="0">
                        <a:solidFill>
                          <a:srgbClr val="C00000"/>
                        </a:solidFill>
                        <a:latin typeface="Sylfaen" pitchFamily="18" charset="0"/>
                        <a:ea typeface="Calibri" panose="020F0502020204030204" pitchFamily="34" charset="0"/>
                        <a:cs typeface="Calibri" panose="020F0502020204030204" pitchFamily="34" charset="0"/>
                      </a:endParaRPr>
                    </a:p>
                    <a:p>
                      <a:pPr marL="0" indent="0" algn="ctr">
                        <a:buFont typeface="Arial" panose="020B0604020202020204" pitchFamily="34" charset="0"/>
                        <a:buNone/>
                      </a:pPr>
                      <a:endParaRPr lang="ka-GE" sz="14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7" name="Table 6">
            <a:extLst>
              <a:ext uri="{FF2B5EF4-FFF2-40B4-BE49-F238E27FC236}">
                <a16:creationId xmlns:a16="http://schemas.microsoft.com/office/drawing/2014/main" id="{90F0E9AF-580D-4E11-B3FF-61BC694EEBE8}"/>
              </a:ext>
            </a:extLst>
          </p:cNvPr>
          <p:cNvGraphicFramePr>
            <a:graphicFrameLocks noGrp="1"/>
          </p:cNvGraphicFramePr>
          <p:nvPr>
            <p:extLst>
              <p:ext uri="{D42A27DB-BD31-4B8C-83A1-F6EECF244321}">
                <p14:modId xmlns:p14="http://schemas.microsoft.com/office/powerpoint/2010/main" val="553857478"/>
              </p:ext>
            </p:extLst>
          </p:nvPr>
        </p:nvGraphicFramePr>
        <p:xfrm>
          <a:off x="152400" y="1524000"/>
          <a:ext cx="4038600" cy="373380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3733800">
                <a:tc>
                  <a:txBody>
                    <a:bodyPr/>
                    <a:lstStyle/>
                    <a:p>
                      <a:r>
                        <a:rPr lang="en-US" sz="2000" b="1" kern="1200" dirty="0">
                          <a:solidFill>
                            <a:schemeClr val="lt1"/>
                          </a:solidFill>
                          <a:effectLst/>
                          <a:latin typeface="Sylfaen" pitchFamily="18" charset="0"/>
                          <a:ea typeface="+mn-ea"/>
                          <a:cs typeface="+mn-cs"/>
                        </a:rPr>
                        <a:t>The absolute majority of the respondents in Samtskhe-Javakheti and Kvemo Kartli stated that they are aware of the novel Coronavirus. </a:t>
                      </a:r>
                      <a:endParaRPr lang="ka-GE" sz="2000" b="1" kern="1200" dirty="0">
                        <a:solidFill>
                          <a:schemeClr val="lt1"/>
                        </a:solidFill>
                        <a:effectLst/>
                        <a:latin typeface="Sylfaen" pitchFamily="18" charset="0"/>
                        <a:ea typeface="+mn-ea"/>
                        <a:cs typeface="+mn-cs"/>
                      </a:endParaRPr>
                    </a:p>
                  </a:txBody>
                  <a:tcPr marL="68580" marR="68580" marT="0" marB="0"/>
                </a:tc>
                <a:extLst>
                  <a:ext uri="{0D108BD9-81ED-4DB2-BD59-A6C34878D82A}">
                    <a16:rowId xmlns:a16="http://schemas.microsoft.com/office/drawing/2014/main" val="2677530445"/>
                  </a:ext>
                </a:extLst>
              </a:tr>
            </a:tbl>
          </a:graphicData>
        </a:graphic>
      </p:graphicFrame>
      <p:graphicFrame>
        <p:nvGraphicFramePr>
          <p:cNvPr id="9" name="Table 8">
            <a:extLst>
              <a:ext uri="{FF2B5EF4-FFF2-40B4-BE49-F238E27FC236}">
                <a16:creationId xmlns:a16="http://schemas.microsoft.com/office/drawing/2014/main" id="{39B7B132-23F4-4133-B2A0-1A80B1F54F78}"/>
              </a:ext>
            </a:extLst>
          </p:cNvPr>
          <p:cNvGraphicFramePr>
            <a:graphicFrameLocks noGrp="1"/>
          </p:cNvGraphicFramePr>
          <p:nvPr>
            <p:extLst>
              <p:ext uri="{D42A27DB-BD31-4B8C-83A1-F6EECF244321}">
                <p14:modId xmlns:p14="http://schemas.microsoft.com/office/powerpoint/2010/main" val="3391863790"/>
              </p:ext>
            </p:extLst>
          </p:nvPr>
        </p:nvGraphicFramePr>
        <p:xfrm>
          <a:off x="152400" y="533400"/>
          <a:ext cx="4038600" cy="578231"/>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dirty="0">
                          <a:solidFill>
                            <a:schemeClr val="tx1"/>
                          </a:solidFill>
                          <a:effectLst/>
                          <a:latin typeface="Sylfaen" pitchFamily="18" charset="0"/>
                        </a:rPr>
                        <a:t>Awareness about the virus </a:t>
                      </a:r>
                      <a:endParaRPr lang="ka-GE" sz="1800" dirty="0">
                        <a:solidFill>
                          <a:schemeClr val="tx1"/>
                        </a:solidFill>
                        <a:effectLst/>
                        <a:latin typeface="Sylfaen" pitchFamily="18" charset="0"/>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6" name="Chart 5"/>
          <p:cNvGraphicFramePr/>
          <p:nvPr>
            <p:extLst>
              <p:ext uri="{D42A27DB-BD31-4B8C-83A1-F6EECF244321}">
                <p14:modId xmlns:p14="http://schemas.microsoft.com/office/powerpoint/2010/main" val="746806973"/>
              </p:ext>
            </p:extLst>
          </p:nvPr>
        </p:nvGraphicFramePr>
        <p:xfrm>
          <a:off x="4495800" y="0"/>
          <a:ext cx="4648200" cy="6858000"/>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126218473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3" name="Chart 2"/>
          <p:cNvGraphicFramePr/>
          <p:nvPr>
            <p:extLst>
              <p:ext uri="{D42A27DB-BD31-4B8C-83A1-F6EECF244321}">
                <p14:modId xmlns:p14="http://schemas.microsoft.com/office/powerpoint/2010/main" val="1119918983"/>
              </p:ext>
            </p:extLst>
          </p:nvPr>
        </p:nvGraphicFramePr>
        <p:xfrm>
          <a:off x="4343400" y="0"/>
          <a:ext cx="4800600" cy="6858000"/>
        </p:xfrm>
        <a:graphic>
          <a:graphicData uri="http://schemas.openxmlformats.org/drawingml/2006/chart">
            <c:chart xmlns:c="http://schemas.openxmlformats.org/drawingml/2006/chart" xmlns:r="http://schemas.openxmlformats.org/officeDocument/2006/relationships" r:id="rId3"/>
          </a:graphicData>
        </a:graphic>
      </p:graphicFrame>
      <p:graphicFrame>
        <p:nvGraphicFramePr>
          <p:cNvPr id="4" name="Table 3"/>
          <p:cNvGraphicFramePr>
            <a:graphicFrameLocks noGrp="1"/>
          </p:cNvGraphicFramePr>
          <p:nvPr>
            <p:extLst>
              <p:ext uri="{D42A27DB-BD31-4B8C-83A1-F6EECF244321}">
                <p14:modId xmlns:p14="http://schemas.microsoft.com/office/powerpoint/2010/main" val="2175147111"/>
              </p:ext>
            </p:extLst>
          </p:nvPr>
        </p:nvGraphicFramePr>
        <p:xfrm>
          <a:off x="152400" y="533400"/>
          <a:ext cx="4038600" cy="871728"/>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669468548"/>
                    </a:ext>
                  </a:extLst>
                </a:gridCol>
              </a:tblGrid>
              <a:tr h="0">
                <a:tc>
                  <a:txBody>
                    <a:bodyPr/>
                    <a:lstStyle/>
                    <a:p>
                      <a:pPr marL="0" marR="0" algn="ctr">
                        <a:lnSpc>
                          <a:spcPct val="107000"/>
                        </a:lnSpc>
                        <a:spcBef>
                          <a:spcPts val="0"/>
                        </a:spcBef>
                        <a:spcAft>
                          <a:spcPts val="0"/>
                        </a:spcAft>
                      </a:pPr>
                      <a:r>
                        <a:rPr lang="en-US" sz="1100" dirty="0">
                          <a:effectLst/>
                          <a:latin typeface="Sylfaen" pitchFamily="18" charset="0"/>
                        </a:rPr>
                        <a:t> </a:t>
                      </a:r>
                      <a:r>
                        <a:rPr lang="en-US" sz="1800" b="1" kern="1200" dirty="0">
                          <a:solidFill>
                            <a:schemeClr val="tx1"/>
                          </a:solidFill>
                          <a:effectLst/>
                          <a:latin typeface="Sylfaen" pitchFamily="18" charset="0"/>
                          <a:ea typeface="+mn-ea"/>
                          <a:cs typeface="+mn-cs"/>
                        </a:rPr>
                        <a:t>Self-evaluation of the knowledge about the Coronavirus </a:t>
                      </a: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graphicFrame>
        <p:nvGraphicFramePr>
          <p:cNvPr id="5" name="Table 4"/>
          <p:cNvGraphicFramePr>
            <a:graphicFrameLocks noGrp="1"/>
          </p:cNvGraphicFramePr>
          <p:nvPr>
            <p:extLst>
              <p:ext uri="{D42A27DB-BD31-4B8C-83A1-F6EECF244321}">
                <p14:modId xmlns:p14="http://schemas.microsoft.com/office/powerpoint/2010/main" val="1498398385"/>
              </p:ext>
            </p:extLst>
          </p:nvPr>
        </p:nvGraphicFramePr>
        <p:xfrm>
          <a:off x="152400" y="1524000"/>
          <a:ext cx="4038600" cy="4450080"/>
        </p:xfrm>
        <a:graphic>
          <a:graphicData uri="http://schemas.openxmlformats.org/drawingml/2006/table">
            <a:tbl>
              <a:tblPr firstRow="1" firstCol="1" bandRow="1">
                <a:tableStyleId>{5C22544A-7EE6-4342-B048-85BDC9FD1C3A}</a:tableStyleId>
              </a:tblPr>
              <a:tblGrid>
                <a:gridCol w="4038600">
                  <a:extLst>
                    <a:ext uri="{9D8B030D-6E8A-4147-A177-3AD203B41FA5}">
                      <a16:colId xmlns:a16="http://schemas.microsoft.com/office/drawing/2014/main" val="3901855696"/>
                    </a:ext>
                  </a:extLst>
                </a:gridCol>
              </a:tblGrid>
              <a:tr h="2133600">
                <a:tc>
                  <a:txBody>
                    <a:bodyPr/>
                    <a:lstStyle/>
                    <a:p>
                      <a:r>
                        <a:rPr lang="en-US" sz="1600" b="1" kern="1200" baseline="0" dirty="0">
                          <a:solidFill>
                            <a:schemeClr val="bg1"/>
                          </a:solidFill>
                          <a:effectLst/>
                          <a:latin typeface="Sylfaen" pitchFamily="18" charset="0"/>
                          <a:ea typeface="+mn-ea"/>
                          <a:cs typeface="+mn-cs"/>
                        </a:rPr>
                        <a:t>The respondents in both of the regions have high self-esteem, when they evaluate the level of their knowledge about the novel Coronavirus and its spread: the respondents both in Samtskhe-Javakheti and Kvemo Kartli place their knowledge in the positive range on the 7-point scale of evaluation. </a:t>
                      </a:r>
                      <a:endParaRPr lang="en-US" sz="1600" dirty="0">
                        <a:solidFill>
                          <a:schemeClr val="bg1"/>
                        </a:solidFill>
                        <a:effectLst/>
                        <a:latin typeface="Sylfaen" pitchFamily="18" charset="0"/>
                        <a:ea typeface="Calibri" panose="020F0502020204030204" pitchFamily="34" charset="0"/>
                        <a:cs typeface="Times New Roman" panose="02020603050405020304" pitchFamily="18" charset="0"/>
                      </a:endParaRPr>
                    </a:p>
                    <a:p>
                      <a:endParaRPr lang="ka-GE" sz="1600" b="1" kern="1200" baseline="0" dirty="0">
                        <a:solidFill>
                          <a:schemeClr val="bg1"/>
                        </a:solidFill>
                        <a:effectLst/>
                        <a:latin typeface="Sylfaen" pitchFamily="18" charset="0"/>
                        <a:ea typeface="+mn-ea"/>
                        <a:cs typeface="+mn-cs"/>
                      </a:endParaRPr>
                    </a:p>
                    <a:p>
                      <a:pPr algn="ctr"/>
                      <a:r>
                        <a:rPr lang="en-US" sz="1400" b="1" kern="1200" baseline="0" dirty="0">
                          <a:solidFill>
                            <a:srgbClr val="C00000"/>
                          </a:solidFill>
                          <a:effectLst/>
                          <a:latin typeface="Sylfaen" pitchFamily="18" charset="0"/>
                          <a:ea typeface="+mn-ea"/>
                          <a:cs typeface="+mn-cs"/>
                        </a:rPr>
                        <a:t>Notwithstanding the high self-evaluation, the evaluations by the population living in the regions are more humble compared with that of the population in Georgia. It particularly applies to the population in the target municipalities of Samtskhe-Javakheti.</a:t>
                      </a:r>
                      <a:endParaRPr lang="ka-GE" sz="1400" b="1" kern="1200" baseline="0" dirty="0">
                        <a:solidFill>
                          <a:srgbClr val="C00000"/>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ka-GE" sz="1600" b="1" kern="1200" baseline="0" dirty="0">
                        <a:solidFill>
                          <a:schemeClr val="bg1"/>
                        </a:solidFill>
                        <a:effectLst/>
                        <a:latin typeface="Sylfaen" pitchFamily="18" charset="0"/>
                        <a:ea typeface="+mn-ea"/>
                        <a:cs typeface="+mn-cs"/>
                      </a:endParaRPr>
                    </a:p>
                    <a:p>
                      <a:endParaRPr lang="en-US" sz="1600" dirty="0">
                        <a:solidFill>
                          <a:schemeClr val="bg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2677530445"/>
                  </a:ext>
                </a:extLst>
              </a:tr>
            </a:tbl>
          </a:graphicData>
        </a:graphic>
      </p:graphicFrame>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a:extLst>
              <a:ext uri="{FF2B5EF4-FFF2-40B4-BE49-F238E27FC236}">
                <a16:creationId xmlns:a16="http://schemas.microsoft.com/office/drawing/2014/main" id="{35CA44C6-C8C6-43DB-B4A7-38F70D269CB2}"/>
              </a:ext>
            </a:extLst>
          </p:cNvPr>
          <p:cNvSpPr>
            <a:spLocks noGrp="1"/>
          </p:cNvSpPr>
          <p:nvPr>
            <p:ph type="body" sz="half" idx="2"/>
          </p:nvPr>
        </p:nvSpPr>
        <p:spPr>
          <a:xfrm>
            <a:off x="190500" y="1196990"/>
            <a:ext cx="3581400" cy="5203810"/>
          </a:xfrm>
          <a:solidFill>
            <a:schemeClr val="accent1"/>
          </a:solidFill>
        </p:spPr>
        <p:txBody>
          <a:bodyPr>
            <a:normAutofit/>
          </a:bodyPr>
          <a:lstStyle/>
          <a:p>
            <a:r>
              <a:rPr lang="en-US" b="1" dirty="0">
                <a:solidFill>
                  <a:schemeClr val="lt1"/>
                </a:solidFill>
                <a:latin typeface="Sylfaen" pitchFamily="18" charset="0"/>
              </a:rPr>
              <a:t>The high self-evaluation of the respondents mainly has an objective basis: the great majority of respondents in both Samtskhe-Javakheti and Kvemo Kartli correctly identify: </a:t>
            </a:r>
            <a:endParaRPr lang="ka-GE" b="1" dirty="0">
              <a:solidFill>
                <a:schemeClr val="lt1"/>
              </a:solidFill>
              <a:latin typeface="Sylfaen" pitchFamily="18" charset="0"/>
            </a:endParaRPr>
          </a:p>
          <a:p>
            <a:endParaRPr lang="ka-GE" b="1" dirty="0">
              <a:solidFill>
                <a:schemeClr val="lt1"/>
              </a:solidFill>
              <a:latin typeface="Sylfaen" pitchFamily="18" charset="0"/>
            </a:endParaRPr>
          </a:p>
          <a:p>
            <a:pPr marL="285750" indent="-285750">
              <a:buFont typeface="Arial" panose="020B0604020202020204" pitchFamily="34" charset="0"/>
              <a:buChar char="•"/>
            </a:pPr>
            <a:r>
              <a:rPr lang="en-US" b="1" dirty="0">
                <a:solidFill>
                  <a:schemeClr val="lt1"/>
                </a:solidFill>
                <a:latin typeface="Sylfaen" pitchFamily="18" charset="0"/>
              </a:rPr>
              <a:t>Groups who are at the risk of infection</a:t>
            </a:r>
          </a:p>
          <a:p>
            <a:pPr marL="285750" indent="-285750">
              <a:buFont typeface="Arial" panose="020B0604020202020204" pitchFamily="34" charset="0"/>
              <a:buChar char="•"/>
            </a:pPr>
            <a:r>
              <a:rPr lang="en-US" b="1" dirty="0">
                <a:solidFill>
                  <a:schemeClr val="lt1"/>
                </a:solidFill>
                <a:latin typeface="Sylfaen" pitchFamily="18" charset="0"/>
              </a:rPr>
              <a:t>The infection symptoms </a:t>
            </a:r>
          </a:p>
          <a:p>
            <a:pPr marL="285750" indent="-285750">
              <a:buFont typeface="Arial" panose="020B0604020202020204" pitchFamily="34" charset="0"/>
              <a:buChar char="•"/>
            </a:pPr>
            <a:r>
              <a:rPr lang="en-US" b="1" dirty="0">
                <a:solidFill>
                  <a:schemeClr val="lt1"/>
                </a:solidFill>
                <a:latin typeface="Sylfaen" pitchFamily="18" charset="0"/>
              </a:rPr>
              <a:t>Risky behaviors </a:t>
            </a:r>
          </a:p>
          <a:p>
            <a:pPr marL="285750" indent="-285750">
              <a:buFont typeface="Arial" panose="020B0604020202020204" pitchFamily="34" charset="0"/>
              <a:buChar char="•"/>
            </a:pPr>
            <a:r>
              <a:rPr lang="en-US" b="1" dirty="0">
                <a:solidFill>
                  <a:schemeClr val="lt1"/>
                </a:solidFill>
                <a:latin typeface="Sylfaen" pitchFamily="18" charset="0"/>
              </a:rPr>
              <a:t>Ways to transmit the infection</a:t>
            </a:r>
          </a:p>
          <a:p>
            <a:pPr marL="285750" indent="-285750">
              <a:buFont typeface="Arial" panose="020B0604020202020204" pitchFamily="34" charset="0"/>
              <a:buChar char="•"/>
            </a:pPr>
            <a:r>
              <a:rPr lang="en-US" b="1" dirty="0">
                <a:solidFill>
                  <a:schemeClr val="lt1"/>
                </a:solidFill>
                <a:latin typeface="Sylfaen" pitchFamily="18" charset="0"/>
              </a:rPr>
              <a:t>Ways to prevent the infection</a:t>
            </a:r>
          </a:p>
          <a:p>
            <a:pPr marL="285750" indent="-285750">
              <a:buFont typeface="Arial" panose="020B0604020202020204" pitchFamily="34" charset="0"/>
              <a:buChar char="•"/>
            </a:pPr>
            <a:endParaRPr lang="ka-GE" b="1" dirty="0">
              <a:solidFill>
                <a:schemeClr val="lt1"/>
              </a:solidFill>
              <a:latin typeface="Sylfaen" pitchFamily="18" charset="0"/>
            </a:endParaRPr>
          </a:p>
          <a:p>
            <a:r>
              <a:rPr lang="en-US" b="1" dirty="0">
                <a:solidFill>
                  <a:schemeClr val="lt1"/>
                </a:solidFill>
                <a:latin typeface="Sylfaen" pitchFamily="18" charset="0"/>
              </a:rPr>
              <a:t>For instance, the respondents'’ level of knowledge about the novel Coronavirus symptoms in both of the regions is high.  The absolute majority of the respondents named increased temperature, cough and short breath to be the symptoms. </a:t>
            </a:r>
            <a:endParaRPr lang="ka-GE" b="1" dirty="0">
              <a:solidFill>
                <a:schemeClr val="lt1"/>
              </a:solidFill>
              <a:latin typeface="Sylfaen" pitchFamily="18" charset="0"/>
            </a:endParaRPr>
          </a:p>
          <a:p>
            <a:endParaRPr lang="ka-GE" dirty="0">
              <a:latin typeface="Sylfaen" pitchFamily="18" charset="0"/>
            </a:endParaRPr>
          </a:p>
          <a:p>
            <a:r>
              <a:rPr lang="ka-GE" dirty="0">
                <a:latin typeface="Sylfaen" pitchFamily="18" charset="0"/>
              </a:rPr>
              <a:t>. </a:t>
            </a:r>
          </a:p>
        </p:txBody>
      </p:sp>
      <p:graphicFrame>
        <p:nvGraphicFramePr>
          <p:cNvPr id="5" name="Content Placeholder 4">
            <a:extLst>
              <a:ext uri="{FF2B5EF4-FFF2-40B4-BE49-F238E27FC236}">
                <a16:creationId xmlns:a16="http://schemas.microsoft.com/office/drawing/2014/main" id="{234CBF65-53C7-4E45-BDEE-350E085162C3}"/>
              </a:ext>
            </a:extLst>
          </p:cNvPr>
          <p:cNvGraphicFramePr>
            <a:graphicFrameLocks noGrp="1"/>
          </p:cNvGraphicFramePr>
          <p:nvPr>
            <p:ph idx="1"/>
            <p:extLst>
              <p:ext uri="{D42A27DB-BD31-4B8C-83A1-F6EECF244321}">
                <p14:modId xmlns:p14="http://schemas.microsoft.com/office/powerpoint/2010/main" val="2925787475"/>
              </p:ext>
            </p:extLst>
          </p:nvPr>
        </p:nvGraphicFramePr>
        <p:xfrm>
          <a:off x="3962400" y="308909"/>
          <a:ext cx="4800600" cy="6584950"/>
        </p:xfrm>
        <a:graphic>
          <a:graphicData uri="http://schemas.openxmlformats.org/drawingml/2006/chart">
            <c:chart xmlns:c="http://schemas.openxmlformats.org/drawingml/2006/chart" xmlns:r="http://schemas.openxmlformats.org/officeDocument/2006/relationships" r:id="rId2"/>
          </a:graphicData>
        </a:graphic>
      </p:graphicFrame>
      <p:graphicFrame>
        <p:nvGraphicFramePr>
          <p:cNvPr id="9" name="Table 8">
            <a:extLst>
              <a:ext uri="{FF2B5EF4-FFF2-40B4-BE49-F238E27FC236}">
                <a16:creationId xmlns:a16="http://schemas.microsoft.com/office/drawing/2014/main" id="{690A023B-FF02-4D45-8196-D2A1A2B82ADC}"/>
              </a:ext>
            </a:extLst>
          </p:cNvPr>
          <p:cNvGraphicFramePr>
            <a:graphicFrameLocks noGrp="1"/>
          </p:cNvGraphicFramePr>
          <p:nvPr>
            <p:extLst>
              <p:ext uri="{D42A27DB-BD31-4B8C-83A1-F6EECF244321}">
                <p14:modId xmlns:p14="http://schemas.microsoft.com/office/powerpoint/2010/main" val="1975916080"/>
              </p:ext>
            </p:extLst>
          </p:nvPr>
        </p:nvGraphicFramePr>
        <p:xfrm>
          <a:off x="152400" y="273050"/>
          <a:ext cx="3657600" cy="578231"/>
        </p:xfrm>
        <a:graphic>
          <a:graphicData uri="http://schemas.openxmlformats.org/drawingml/2006/table">
            <a:tbl>
              <a:tblPr firstRow="1" firstCol="1" bandRow="1">
                <a:tableStyleId>{5C22544A-7EE6-4342-B048-85BDC9FD1C3A}</a:tableStyleId>
              </a:tblPr>
              <a:tblGrid>
                <a:gridCol w="3657600">
                  <a:extLst>
                    <a:ext uri="{9D8B030D-6E8A-4147-A177-3AD203B41FA5}">
                      <a16:colId xmlns:a16="http://schemas.microsoft.com/office/drawing/2014/main" val="669468548"/>
                    </a:ext>
                  </a:extLst>
                </a:gridCol>
              </a:tblGrid>
              <a:tr h="0">
                <a:tc>
                  <a:txBody>
                    <a:bodyPr/>
                    <a:lstStyle/>
                    <a:p>
                      <a:pPr marL="0" marR="0" algn="ctr" defTabSz="914400" rtl="0" eaLnBrk="1" latinLnBrk="0" hangingPunct="1">
                        <a:lnSpc>
                          <a:spcPct val="107000"/>
                        </a:lnSpc>
                        <a:spcBef>
                          <a:spcPts val="0"/>
                        </a:spcBef>
                        <a:spcAft>
                          <a:spcPts val="0"/>
                        </a:spcAft>
                      </a:pPr>
                      <a:r>
                        <a:rPr lang="en-US" sz="1800" b="1" kern="1200" dirty="0">
                          <a:solidFill>
                            <a:schemeClr val="tx1"/>
                          </a:solidFill>
                          <a:effectLst/>
                          <a:latin typeface="Sylfaen" pitchFamily="18" charset="0"/>
                          <a:ea typeface="+mn-ea"/>
                          <a:cs typeface="+mn-cs"/>
                        </a:rPr>
                        <a:t>Indicators of Objective Knowledge</a:t>
                      </a:r>
                      <a:endParaRPr lang="ka-GE" sz="1800" b="1" kern="1200" dirty="0">
                        <a:solidFill>
                          <a:schemeClr val="tx1"/>
                        </a:solidFill>
                        <a:effectLst/>
                        <a:latin typeface="Sylfaen" pitchFamily="18" charset="0"/>
                        <a:ea typeface="+mn-ea"/>
                        <a:cs typeface="+mn-cs"/>
                      </a:endParaRPr>
                    </a:p>
                    <a:p>
                      <a:pPr marL="0" marR="0" algn="ctr">
                        <a:lnSpc>
                          <a:spcPct val="107000"/>
                        </a:lnSpc>
                        <a:spcBef>
                          <a:spcPts val="0"/>
                        </a:spcBef>
                        <a:spcAft>
                          <a:spcPts val="0"/>
                        </a:spcAft>
                      </a:pPr>
                      <a:endParaRPr lang="en-US" sz="1800" dirty="0">
                        <a:solidFill>
                          <a:schemeClr val="tx1"/>
                        </a:solidFill>
                        <a:effectLst/>
                        <a:latin typeface="Sylfaen" pitchFamily="18" charset="0"/>
                        <a:ea typeface="Calibri" panose="020F0502020204030204" pitchFamily="34" charset="0"/>
                        <a:cs typeface="Times New Roman" panose="02020603050405020304" pitchFamily="18" charset="0"/>
                      </a:endParaRPr>
                    </a:p>
                  </a:txBody>
                  <a:tcPr marL="68580" marR="68580" marT="0" marB="0"/>
                </a:tc>
                <a:extLst>
                  <a:ext uri="{0D108BD9-81ED-4DB2-BD59-A6C34878D82A}">
                    <a16:rowId xmlns:a16="http://schemas.microsoft.com/office/drawing/2014/main" val="4200128700"/>
                  </a:ext>
                </a:extLst>
              </a:tr>
            </a:tbl>
          </a:graphicData>
        </a:graphic>
      </p:graphicFrame>
    </p:spTree>
    <p:extLst>
      <p:ext uri="{BB962C8B-B14F-4D97-AF65-F5344CB8AC3E}">
        <p14:creationId xmlns:p14="http://schemas.microsoft.com/office/powerpoint/2010/main" val="97355112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Override1.xml><?xml version="1.0" encoding="utf-8"?>
<a:themeOverride xmlns:a="http://schemas.openxmlformats.org/drawingml/2006/main">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themeOverride>
</file>

<file path=docProps/app.xml><?xml version="1.0" encoding="utf-8"?>
<Properties xmlns="http://schemas.openxmlformats.org/officeDocument/2006/extended-properties" xmlns:vt="http://schemas.openxmlformats.org/officeDocument/2006/docPropsVTypes">
  <Template/>
  <TotalTime>8891</TotalTime>
  <Words>6595</Words>
  <Application>Microsoft Office PowerPoint</Application>
  <PresentationFormat>On-screen Show (4:3)</PresentationFormat>
  <Paragraphs>1125</Paragraphs>
  <Slides>48</Slides>
  <Notes>33</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48</vt:i4>
      </vt:variant>
    </vt:vector>
  </HeadingPairs>
  <TitlesOfParts>
    <vt:vector size="52" baseType="lpstr">
      <vt:lpstr>Arial</vt:lpstr>
      <vt:lpstr>Calibri</vt:lpstr>
      <vt:lpstr>Sylfaen</vt:lpstr>
      <vt:lpstr>Office Theme</vt:lpstr>
      <vt:lpstr> Monitoring knowledge, risk perceptions, preventive behaviours, and public trust of the Ethnic Minorities in the current coronavirus outbreak in Georgia   (The Report of the Fourth Wave Study) </vt:lpstr>
      <vt:lpstr>Methodology </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Thank you for your attention!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Windows User</dc:creator>
  <cp:lastModifiedBy>GVINIANIDZE, Kakha</cp:lastModifiedBy>
  <cp:revision>392</cp:revision>
  <dcterms:created xsi:type="dcterms:W3CDTF">2020-05-11T17:55:39Z</dcterms:created>
  <dcterms:modified xsi:type="dcterms:W3CDTF">2020-07-15T13:55:32Z</dcterms:modified>
</cp:coreProperties>
</file>